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8.xml" ContentType="application/vnd.openxmlformats-officedocument.presentationml.slideMaster+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9.xml.rels" ContentType="application/vnd.openxmlformats-package.relationships+xml"/>
  <Override PartName="/ppt/slideMasters/_rels/slideMaster16.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8.xml.rels" ContentType="application/vnd.openxmlformats-package.relationships+xml"/>
  <Override PartName="/ppt/slideMasters/_rels/slideMaster18.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18.xml" ContentType="application/vnd.openxmlformats-officedocument.theme+xml"/>
  <Override PartName="/ppt/theme/theme2.xml" ContentType="application/vnd.openxmlformats-officedocument.theme+xml"/>
  <Override PartName="/ppt/theme/theme1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notesSlides/_rels/notesSlide37.xml.rels" ContentType="application/vnd.openxmlformats-package.relationships+xml"/>
  <Override PartName="/ppt/notesSlides/_rels/notesSlide4.xml.rels" ContentType="application/vnd.openxmlformats-package.relationships+xml"/>
  <Override PartName="/ppt/notesSlides/_rels/notesSlide38.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1.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35.xml.rels" ContentType="application/vnd.openxmlformats-package.relationships+xml"/>
  <Override PartName="/ppt/notesSlides/_rels/notesSlide32.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33.xml.rels" ContentType="application/vnd.openxmlformats-package.relationships+xml"/>
  <Override PartName="/ppt/notesSlides/_rels/notesSlide30.xml.rels" ContentType="application/vnd.openxmlformats-package.relationship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26.xml" ContentType="application/vnd.openxmlformats-officedocument.presentationml.notesSlide+xml"/>
  <Override PartName="/ppt/notesSlides/notesSlide1.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35.xml" ContentType="application/vnd.openxmlformats-officedocument.presentationml.notesSlide+xml"/>
  <Override PartName="/ppt/notesSlides/notesSlide21.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32.xml" ContentType="application/vnd.openxmlformats-officedocument.presentationml.notesSlide+xml"/>
  <Override PartName="/ppt/notesSlides/notesSlide36.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22.png" ContentType="image/png"/>
  <Override PartName="/ppt/media/image59.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62.png" ContentType="image/png"/>
  <Override PartName="/ppt/media/image97.png" ContentType="image/png"/>
  <Override PartName="/ppt/media/image60.png" ContentType="image/png"/>
  <Override PartName="/ppt/media/image73.png" ContentType="image/png"/>
  <Override PartName="/ppt/media/image61.png" ContentType="image/png"/>
  <Override PartName="/ppt/media/image96.png" ContentType="image/png"/>
  <Override PartName="/ppt/media/image23.png" ContentType="image/png"/>
  <Override PartName="/ppt/media/image95.png" ContentType="image/png"/>
  <Override PartName="/ppt/media/image89.png" ContentType="image/png"/>
  <Override PartName="/ppt/media/image77.png" ContentType="image/png"/>
  <Override PartName="/ppt/media/image88.png" ContentType="image/png"/>
  <Override PartName="/ppt/media/image76.png" ContentType="image/png"/>
  <Override PartName="/ppt/media/image87.png" ContentType="image/png"/>
  <Override PartName="/ppt/media/image75.png" ContentType="image/png"/>
  <Override PartName="/ppt/media/image79.png" ContentType="image/png"/>
  <Override PartName="/ppt/media/image78.png" ContentType="image/png"/>
  <Override PartName="/ppt/media/image74.png" ContentType="image/png"/>
  <Override PartName="/ppt/media/image21.png" ContentType="image/png"/>
  <Override PartName="/ppt/media/image58.png" ContentType="image/png"/>
  <Override PartName="/ppt/media/image20.png" ContentType="image/png"/>
  <Override PartName="/ppt/media/image57.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28.png" ContentType="image/png"/>
  <Override PartName="/ppt/media/image93.png" ContentType="image/png"/>
  <Override PartName="/ppt/media/image91.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92.png" ContentType="image/png"/>
  <Override PartName="/ppt/media/image27.png" ContentType="image/png"/>
  <Override PartName="/ppt/media/image16.png" ContentType="image/png"/>
  <Override PartName="/ppt/media/image81.png" ContentType="image/png"/>
  <Override PartName="/ppt/media/image4.png" ContentType="image/png"/>
  <Override PartName="/ppt/media/image34.png" ContentType="image/png"/>
  <Override PartName="/ppt/media/image17.png" ContentType="image/png"/>
  <Override PartName="/ppt/media/image82.png" ContentType="image/png"/>
  <Override PartName="/ppt/media/image5.png" ContentType="image/png"/>
  <Override PartName="/ppt/media/image35.png" ContentType="image/png"/>
  <Override PartName="/ppt/media/image10.png" ContentType="image/png"/>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194.xml.rels" ContentType="application/vnd.openxmlformats-package.relationships+xml"/>
  <Override PartName="/ppt/slideLayouts/_rels/slideLayout202.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58.xml.rels" ContentType="application/vnd.openxmlformats-package.relationships+xml"/>
  <Override PartName="/ppt/slideLayouts/_rels/slideLayout214.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93.xml.rels" ContentType="application/vnd.openxmlformats-package.relationships+xml"/>
  <Override PartName="/ppt/slideLayouts/_rels/slideLayout9.xml.rels" ContentType="application/vnd.openxmlformats-package.relationships+xml"/>
  <Override PartName="/ppt/slideLayouts/_rels/slideLayout57.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95.xml.rels" ContentType="application/vnd.openxmlformats-package.relationships+xml"/>
  <Override PartName="/ppt/slideLayouts/_rels/slideLayout203.xml.rels" ContentType="application/vnd.openxmlformats-package.relationships+xml"/>
  <Override PartName="/ppt/slideLayouts/_rels/slideLayout47.xml.rels" ContentType="application/vnd.openxmlformats-package.relationships+xml"/>
  <Override PartName="/ppt/slideLayouts/_rels/slideLayout91.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204.xml.rels" ContentType="application/vnd.openxmlformats-package.relationships+xml"/>
  <Override PartName="/ppt/slideLayouts/_rels/slideLayout196.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59.xml.rels" ContentType="application/vnd.openxmlformats-package.relationships+xml"/>
  <Override PartName="/ppt/slideLayouts/_rels/slideLayout215.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49.xml.rels" ContentType="application/vnd.openxmlformats-package.relationships+xml"/>
  <Override PartName="/ppt/slideLayouts/_rels/slideLayout205.xml.rels" ContentType="application/vnd.openxmlformats-package.relationships+xml"/>
  <Override PartName="/ppt/slideLayouts/_rels/slideLayout197.xml.rels" ContentType="application/vnd.openxmlformats-package.relationships+xml"/>
  <Override PartName="/ppt/slideLayouts/_rels/slideLayout93.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45.xml.rels" ContentType="application/vnd.openxmlformats-package.relationships+xml"/>
  <Override PartName="/ppt/slideLayouts/_rels/slideLayout201.xml.rels" ContentType="application/vnd.openxmlformats-package.relationships+xml"/>
  <Override PartName="/ppt/slideLayouts/_rels/slideLayout149.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16.xml.rels" ContentType="application/vnd.openxmlformats-package.relationships+xml"/>
  <Override PartName="/ppt/slideLayouts/_rels/slideLayout66.xml.rels" ContentType="application/vnd.openxmlformats-package.relationships+xml"/>
  <Override PartName="/ppt/slideLayouts/_rels/slideLayout211.xml.rels" ContentType="application/vnd.openxmlformats-package.relationships+xml"/>
  <Override PartName="/ppt/slideLayouts/_rels/slideLayout212.xml.rels" ContentType="application/vnd.openxmlformats-package.relationships+xml"/>
  <Override PartName="/ppt/slideLayouts/_rels/slideLayout100.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01.xml.rels" ContentType="application/vnd.openxmlformats-package.relationships+xml"/>
  <Override PartName="/ppt/slideLayouts/_rels/slideLayout122.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123.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6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210.xml.rels" ContentType="application/vnd.openxmlformats-package.relationships+xml"/>
  <Override PartName="/ppt/slideLayouts/_rels/slideLayout19.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5.xml.rels" ContentType="application/vnd.openxmlformats-package.relationships+xml"/>
  <Override PartName="/ppt/slideLayouts/_rels/slideLayout89.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79.xml.rels" ContentType="application/vnd.openxmlformats-package.relationships+xml"/>
  <Override PartName="/ppt/slideLayouts/_rels/slideLayout88.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112.xml.rels" ContentType="application/vnd.openxmlformats-package.relationships+xml"/>
  <Override PartName="/ppt/slideLayouts/_rels/slideLayout27.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174.xml.rels" ContentType="application/vnd.openxmlformats-package.relationships+xml"/>
  <Override PartName="/ppt/slideLayouts/_rels/slideLayout3.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84.xml.rels" ContentType="application/vnd.openxmlformats-package.relationships+xml"/>
  <Override PartName="/ppt/slideLayouts/_rels/slideLayout188.xml.rels" ContentType="application/vnd.openxmlformats-package.relationships+xml"/>
  <Override PartName="/ppt/slideLayouts/_rels/slideLayout129.xml.rels" ContentType="application/vnd.openxmlformats-package.relationships+xml"/>
  <Override PartName="/ppt/slideLayouts/_rels/slideLayout173.xml.rels" ContentType="application/vnd.openxmlformats-package.relationships+xml"/>
  <Override PartName="/ppt/slideLayouts/_rels/slideLayout25.xml.rels" ContentType="application/vnd.openxmlformats-package.relationships+xml"/>
  <Override PartName="/ppt/slideLayouts/_rels/slideLayout130.xml.rels" ContentType="application/vnd.openxmlformats-package.relationships+xml"/>
  <Override PartName="/ppt/slideLayouts/_rels/slideLayout216.xml.rels" ContentType="application/vnd.openxmlformats-package.relationships+xml"/>
  <Override PartName="/ppt/slideLayouts/_rels/slideLayout179.xml.rels" ContentType="application/vnd.openxmlformats-package.relationships+xml"/>
  <Override PartName="/ppt/slideLayouts/_rels/slideLayout75.xml.rels" ContentType="application/vnd.openxmlformats-package.relationships+xml"/>
  <Override PartName="/ppt/slideLayouts/_rels/slideLayout85.xml.rels" ContentType="application/vnd.openxmlformats-package.relationships+xml"/>
  <Override PartName="/ppt/slideLayouts/_rels/slideLayout189.xml.rels" ContentType="application/vnd.openxmlformats-package.relationships+xml"/>
  <Override PartName="/ppt/slideLayouts/_rels/slideLayout140.xml.rels" ContentType="application/vnd.openxmlformats-package.relationships+xml"/>
  <Override PartName="/ppt/slideLayouts/_rels/slideLayout18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41.xml.rels" ContentType="application/vnd.openxmlformats-package.relationships+xml"/>
  <Override PartName="/ppt/slideLayouts/_rels/slideLayout132.xml.rels" ContentType="application/vnd.openxmlformats-package.relationships+xml"/>
  <Override PartName="/ppt/slideLayouts/_rels/slideLayout151.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152.xml.rels" ContentType="application/vnd.openxmlformats-package.relationships+xml"/>
  <Override PartName="/ppt/slideLayouts/_rels/slideLayout143.xml.rels" ContentType="application/vnd.openxmlformats-package.relationships+xml"/>
  <Override PartName="/ppt/slideLayouts/_rels/slideLayout153.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168.xml.rels" ContentType="application/vnd.openxmlformats-package.relationships+xml"/>
  <Override PartName="/ppt/slideLayouts/_rels/slideLayout182.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206.xml.rels" ContentType="application/vnd.openxmlformats-package.relationships+xml"/>
  <Override PartName="/ppt/slideLayouts/_rels/slideLayout198.xml.rels" ContentType="application/vnd.openxmlformats-package.relationships+xml"/>
  <Override PartName="/ppt/slideLayouts/_rels/slideLayout94.xml.rels" ContentType="application/vnd.openxmlformats-package.relationships+xml"/>
  <Override PartName="/ppt/slideLayouts/_rels/slideLayout207.xml.rels" ContentType="application/vnd.openxmlformats-package.relationships+xml"/>
  <Override PartName="/ppt/slideLayouts/_rels/slideLayout95.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131.xml.rels" ContentType="application/vnd.openxmlformats-package.relationships+xml"/>
  <Override PartName="/ppt/slideLayouts/_rels/slideLayout150.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192.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14.xml" ContentType="application/vnd.openxmlformats-officedocument.presentationml.slideLayout+xml"/>
  <Override PartName="/ppt/slideLayouts/slideLayout68.xml" ContentType="application/vnd.openxmlformats-officedocument.presentationml.slideLayout+xml"/>
  <Override PartName="/ppt/slideLayouts/slideLayout213.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66.xml" ContentType="application/vnd.openxmlformats-officedocument.presentationml.slideLayout+xml"/>
  <Override PartName="/ppt/slideLayouts/slideLayout211.xml" ContentType="application/vnd.openxmlformats-officedocument.presentationml.slideLayout+xml"/>
  <Override PartName="/ppt/slideLayouts/slideLayout65.xml" ContentType="application/vnd.openxmlformats-officedocument.presentationml.slideLayout+xml"/>
  <Override PartName="/ppt/slideLayouts/slideLayout21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88.xml" ContentType="application/vnd.openxmlformats-officedocument.presentationml.slideLayout+xml"/>
  <Override PartName="/ppt/slideLayouts/slideLayout160.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207.xml" ContentType="application/vnd.openxmlformats-officedocument.presentationml.slideLayout+xml"/>
  <Override PartName="/ppt/slideLayouts/slideLayout164.xml" ContentType="application/vnd.openxmlformats-officedocument.presentationml.slideLayout+xml"/>
  <Override PartName="/ppt/slideLayouts/slideLayout178.xml" ContentType="application/vnd.openxmlformats-officedocument.presentationml.slideLayout+xml"/>
  <Override PartName="/ppt/slideLayouts/slideLayout208.xml" ContentType="application/vnd.openxmlformats-officedocument.presentationml.slideLayout+xml"/>
  <Override PartName="/ppt/slideLayouts/slideLayout161.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35.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79.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206.xml" ContentType="application/vnd.openxmlformats-officedocument.presentationml.slideLayout+xml"/>
  <Override PartName="/ppt/slideLayouts/slideLayout49.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209.xml" ContentType="application/vnd.openxmlformats-officedocument.presentationml.slideLayout+xml"/>
  <Override PartName="/ppt/slideLayouts/slideLayout165.xml" ContentType="application/vnd.openxmlformats-officedocument.presentationml.slideLayout+xml"/>
  <Override PartName="/ppt/slideLayouts/slideLayout205.xml" ContentType="application/vnd.openxmlformats-officedocument.presentationml.slideLayout+xml"/>
  <Override PartName="/ppt/slideLayouts/slideLayout48.xml" ContentType="application/vnd.openxmlformats-officedocument.presentationml.slideLayout+xml"/>
  <Override PartName="/ppt/slideLayouts/slideLayout189.xml" ContentType="application/vnd.openxmlformats-officedocument.presentationml.slideLayout+xml"/>
  <Override PartName="/ppt/slideLayouts/slideLayout199.xml" ContentType="application/vnd.openxmlformats-officedocument.presentationml.slideLayout+xml"/>
  <Override PartName="/ppt/slideLayouts/slideLayout36.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69.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201.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8.xml" ContentType="application/vnd.openxmlformats-officedocument.presentationml.slideLayout+xml"/>
  <Override PartName="/ppt/slideLayouts/slideLayout203.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95.xml" ContentType="application/vnd.openxmlformats-officedocument.presentationml.slideLayout+xml"/>
  <Override PartName="/ppt/slideLayouts/slideLayout127.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21.xml" ContentType="application/vnd.openxmlformats-officedocument.presentationml.slideLayout+xml"/>
  <Override PartName="/ppt/slideLayouts/slideLayout194.xml" ContentType="application/vnd.openxmlformats-officedocument.presentationml.slideLayout+xml"/>
  <Override PartName="/ppt/slideLayouts/slideLayout12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59.xml" ContentType="application/vnd.openxmlformats-officedocument.presentationml.slideLayout+xml"/>
  <Override PartName="/ppt/slideLayouts/slideLayout204.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193.xml" ContentType="application/vnd.openxmlformats-officedocument.presentationml.slideLayout+xml"/>
  <Override PartName="/ppt/slideLayouts/slideLayout12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87.xml" ContentType="application/vnd.openxmlformats-officedocument.presentationml.slideLayout+xml"/>
  <Override PartName="/ppt/slideLayouts/slideLayout119.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Relationship Id="rId58" Type="http://schemas.openxmlformats.org/officeDocument/2006/relationships/slide" Target="slides/slide38.xml"/><Relationship Id="rId59" Type="http://schemas.openxmlformats.org/officeDocument/2006/relationships/slide" Target="slides/slide39.xml"/><Relationship Id="rId60" Type="http://schemas.openxmlformats.org/officeDocument/2006/relationships/slide" Target="slides/slide40.xml"/><Relationship Id="rId61" Type="http://schemas.openxmlformats.org/officeDocument/2006/relationships/slide" Target="slides/slide41.xml"/><Relationship Id="rId62" Type="http://schemas.openxmlformats.org/officeDocument/2006/relationships/slide" Target="slides/slide42.xml"/><Relationship Id="rId63" Type="http://schemas.openxmlformats.org/officeDocument/2006/relationships/slide" Target="slides/slide43.xml"/><Relationship Id="rId64" Type="http://schemas.openxmlformats.org/officeDocument/2006/relationships/slide" Target="slides/slide44.xml"/><Relationship Id="rId65" Type="http://schemas.openxmlformats.org/officeDocument/2006/relationships/slide" Target="slides/slide45.xml"/><Relationship Id="rId66" Type="http://schemas.openxmlformats.org/officeDocument/2006/relationships/slide" Target="slides/slide46.xml"/><Relationship Id="rId67" Type="http://schemas.openxmlformats.org/officeDocument/2006/relationships/slide" Target="slides/slide47.xml"/><Relationship Id="rId68" Type="http://schemas.openxmlformats.org/officeDocument/2006/relationships/slide" Target="slides/slide48.xml"/><Relationship Id="rId69" Type="http://schemas.openxmlformats.org/officeDocument/2006/relationships/slide" Target="slides/slide49.xml"/><Relationship Id="rId70" Type="http://schemas.openxmlformats.org/officeDocument/2006/relationships/slide" Target="slides/slide50.xml"/><Relationship Id="rId71" Type="http://schemas.openxmlformats.org/officeDocument/2006/relationships/slide" Target="slides/slide51.xml"/><Relationship Id="rId72"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74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74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4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74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74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ADA808D-EE24-4494-9332-C2F9212E9FC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1" TargetMode="External"/><Relationship Id="rId2" Type="http://schemas.openxmlformats.org/officeDocument/2006/relationships/image" Target="../media/image96.png"/><Relationship Id="rId3" Type="http://schemas.openxmlformats.org/officeDocument/2006/relationships/slide" Target="../slides/slide30.xml"/><Relationship Id="rId4"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 Target="../slides/slide31.xml"/><Relationship Id="rId3"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hyperlink" Target="https://public.tableau.com/app/profile/josh.weyburne/viz/CookBook/VizCookbook" TargetMode="External"/><Relationship Id="rId2" Type="http://schemas.openxmlformats.org/officeDocument/2006/relationships/slide" Target="../slides/slide35.xml"/><Relationship Id="rId3"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hyperlink" Target="http://www.tableaureferenceguide.com/" TargetMode="External"/><Relationship Id="rId2" Type="http://schemas.openxmlformats.org/officeDocument/2006/relationships/slide" Target="../slides/slide36.xml"/><Relationship Id="rId3"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hyperlink" Target="https://interworks.com/blog/tspaulding/2013/08/07/understanding-layout-containers-tableau/" TargetMode="External"/><Relationship Id="rId2" Type="http://schemas.openxmlformats.org/officeDocument/2006/relationships/slide" Target="../slides/slide37.xml"/><Relationship Id="rId3"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hyperlink" Target="https://public.tableau.com/app/profile/bbc.audiences/viz/BBCAudiencesTableauStyleGuide/MoreInfo2" TargetMode="External"/><Relationship Id="rId2" Type="http://schemas.openxmlformats.org/officeDocument/2006/relationships/slide" Target="../slides/slide38.xml"/><Relationship Id="rId3"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www.linkedin.com/pulse/how-lie-visualization-stephen-redmond/" TargetMode="External"/><Relationship Id="rId2" Type="http://schemas.openxmlformats.org/officeDocument/2006/relationships/slide" Target="../slides/slide4.xml"/><Relationship Id="rId3"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sldImg"/>
          </p:nvPr>
        </p:nvSpPr>
        <p:spPr>
          <a:xfrm>
            <a:off x="685800" y="1143000"/>
            <a:ext cx="5482080" cy="3081960"/>
          </a:xfrm>
          <a:prstGeom prst="rect">
            <a:avLst/>
          </a:prstGeom>
        </p:spPr>
      </p:sp>
      <p:sp>
        <p:nvSpPr>
          <p:cNvPr id="934" name="PlaceHolder 2"/>
          <p:cNvSpPr>
            <a:spLocks noGrp="1"/>
          </p:cNvSpPr>
          <p:nvPr>
            <p:ph type="body"/>
          </p:nvPr>
        </p:nvSpPr>
        <p:spPr>
          <a:xfrm>
            <a:off x="685800" y="4400640"/>
            <a:ext cx="5482080" cy="3596040"/>
          </a:xfrm>
          <a:prstGeom prst="rect">
            <a:avLst/>
          </a:prstGeom>
        </p:spPr>
        <p:txBody>
          <a:bodyPr lIns="0" rIns="0" tIns="0" bIns="0">
            <a:noAutofit/>
          </a:bodyPr>
          <a:p>
            <a:pPr marL="216000" indent="-212040">
              <a:lnSpc>
                <a:spcPct val="100000"/>
              </a:lnSpc>
              <a:tabLst>
                <a:tab algn="l" pos="0"/>
              </a:tabLst>
            </a:pP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935" name="CustomShape 3"/>
          <p:cNvSpPr/>
          <p:nvPr/>
        </p:nvSpPr>
        <p:spPr>
          <a:xfrm>
            <a:off x="3884760" y="8685360"/>
            <a:ext cx="2967480" cy="4543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46F91A-3ED9-4FBA-B092-A92D284D4C7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380880" y="694800"/>
            <a:ext cx="6093720" cy="3426840"/>
          </a:xfrm>
          <a:prstGeom prst="rect">
            <a:avLst/>
          </a:prstGeom>
        </p:spPr>
      </p:sp>
      <p:sp>
        <p:nvSpPr>
          <p:cNvPr id="939" name="PlaceHolder 2"/>
          <p:cNvSpPr>
            <a:spLocks noGrp="1"/>
          </p:cNvSpPr>
          <p:nvPr>
            <p:ph type="body"/>
          </p:nvPr>
        </p:nvSpPr>
        <p:spPr>
          <a:xfrm>
            <a:off x="685800" y="4343400"/>
            <a:ext cx="5484240" cy="411264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Above it looks like Church Street beats Main Street on trespassing by a factor of four, but below when we scale them to the same scale it is clear that the amount of trespassing is much closer to being the same. It is also much clearer that thanks to traffic incidents there, Main Street has more violations in total, something the initial charts at a glance would not tell you. </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sldImg"/>
          </p:nvPr>
        </p:nvSpPr>
        <p:spPr>
          <a:xfrm>
            <a:off x="380880" y="694800"/>
            <a:ext cx="6093720" cy="3426840"/>
          </a:xfrm>
          <a:prstGeom prst="rect">
            <a:avLst/>
          </a:prstGeom>
        </p:spPr>
      </p:sp>
      <p:sp>
        <p:nvSpPr>
          <p:cNvPr id="941" name="PlaceHolder 2"/>
          <p:cNvSpPr>
            <a:spLocks noGrp="1"/>
          </p:cNvSpPr>
          <p:nvPr>
            <p:ph type="body"/>
          </p:nvPr>
        </p:nvSpPr>
        <p:spPr>
          <a:xfrm>
            <a:off x="685800" y="4343400"/>
            <a:ext cx="5484240" cy="411264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As you can see from the chart, the number of abortions provided by Planned Parenthood has essentially held steady, with marginal increases and a modest peak in 2009. It is true, however, that the organization now provides fewer cancer screenings and preventive services, though medical experts said that’s more likely due to changing health guidelines than the organization prioritizing abortions. </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380880" y="694800"/>
            <a:ext cx="6093720" cy="3426840"/>
          </a:xfrm>
          <a:prstGeom prst="rect">
            <a:avLst/>
          </a:prstGeom>
        </p:spPr>
      </p:sp>
      <p:sp>
        <p:nvSpPr>
          <p:cNvPr id="943" name="PlaceHolder 2"/>
          <p:cNvSpPr>
            <a:spLocks noGrp="1"/>
          </p:cNvSpPr>
          <p:nvPr>
            <p:ph type="body"/>
          </p:nvPr>
        </p:nvSpPr>
        <p:spPr>
          <a:xfrm>
            <a:off x="685800" y="4343400"/>
            <a:ext cx="5484240" cy="623160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The raw data tells a different story: the Democratic candidate, Hillary Clinton, actually received more votes than her Republican counterpart, which is impossible to tell from the map above without outside knowledge. Another issue with the map above is that it views things as black and white (or red and blue) and ignores the fact that some people in Blue counties voted Red and vice versa.</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This map is much more nuanced. It colors counties according to the proportion of the county that voted Republican or Democrat. Additionally, I abstracted each county as a circle and sized the circles by the total number of votes cast in that county. While a view like this is not perfect, it tells a clearer story than our absolutist map above.</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 </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380880" y="694800"/>
            <a:ext cx="6093720" cy="3426840"/>
          </a:xfrm>
          <a:prstGeom prst="rect">
            <a:avLst/>
          </a:prstGeom>
        </p:spPr>
      </p:sp>
      <p:sp>
        <p:nvSpPr>
          <p:cNvPr id="945" name="PlaceHolder 2"/>
          <p:cNvSpPr>
            <a:spLocks noGrp="1"/>
          </p:cNvSpPr>
          <p:nvPr>
            <p:ph type="body"/>
          </p:nvPr>
        </p:nvSpPr>
        <p:spPr>
          <a:xfrm>
            <a:off x="685800" y="4343400"/>
            <a:ext cx="5484240" cy="411264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Causes: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State capacity is the ability of a government to accomplish policy goals, either generally or in reference to specific aims. A state that lacks capacity is defined as a fragile state or, in a more extreme case, a failed state.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Or previous exposure to SARS made them better prepared </a:t>
            </a: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380880" y="694800"/>
            <a:ext cx="6092280" cy="3425400"/>
          </a:xfrm>
          <a:prstGeom prst="rect">
            <a:avLst/>
          </a:prstGeom>
        </p:spPr>
      </p:sp>
      <p:sp>
        <p:nvSpPr>
          <p:cNvPr id="947" name="PlaceHolder 2"/>
          <p:cNvSpPr>
            <a:spLocks noGrp="1"/>
          </p:cNvSpPr>
          <p:nvPr>
            <p:ph type="body"/>
          </p:nvPr>
        </p:nvSpPr>
        <p:spPr>
          <a:xfrm>
            <a:off x="73188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Most common job titles </a:t>
            </a:r>
            <a:endParaRPr b="0" lang="en-US" sz="2000" spc="-1" strike="noStrike">
              <a:latin typeface="Arial"/>
            </a:endParaRPr>
          </a:p>
          <a:p>
            <a:pPr marL="216000" indent="-213120">
              <a:lnSpc>
                <a:spcPct val="100000"/>
              </a:lnSpc>
              <a:tabLst>
                <a:tab algn="l" pos="0"/>
              </a:tabLst>
            </a:pPr>
            <a:endParaRPr b="0" lang="en-US" sz="2000" spc="-1" strike="noStrike">
              <a:latin typeface="Arial"/>
            </a:endParaRPr>
          </a:p>
          <a:p>
            <a:pPr marL="216000" indent="-213120">
              <a:lnSpc>
                <a:spcPct val="100000"/>
              </a:lnSpc>
              <a:tabLst>
                <a:tab algn="l" pos="0"/>
              </a:tabLst>
            </a:pPr>
            <a:r>
              <a:rPr b="0" lang="en-US" sz="2000" spc="-1" strike="noStrike" u="sng">
                <a:solidFill>
                  <a:srgbClr val="000000"/>
                </a:solidFill>
                <a:uFillTx/>
                <a:latin typeface="Arial"/>
                <a:hlinkClick r:id="rId1"/>
              </a:rPr>
              <a:t>https://campus.datacamp.com/courses/introduction-to-tableau/getting-started-with-tableau?ex=1</a:t>
            </a:r>
            <a:r>
              <a:rPr b="0" lang="en-US" sz="2000" spc="-1" strike="noStrike">
                <a:solidFill>
                  <a:srgbClr val="000000"/>
                </a:solidFill>
                <a:latin typeface="Arial"/>
              </a:rPr>
              <a:t> </a:t>
            </a:r>
            <a:endParaRPr b="0" lang="en-US" sz="2000" spc="-1" strike="noStrike">
              <a:latin typeface="Arial"/>
            </a:endParaRPr>
          </a:p>
        </p:txBody>
      </p:sp>
      <p:pic>
        <p:nvPicPr>
          <p:cNvPr id="948" name="" descr=""/>
          <p:cNvPicPr/>
          <p:nvPr/>
        </p:nvPicPr>
        <p:blipFill>
          <a:blip r:embed="rId2"/>
          <a:stretch/>
        </p:blipFill>
        <p:spPr>
          <a:xfrm>
            <a:off x="955800" y="1839600"/>
            <a:ext cx="3064320" cy="1997640"/>
          </a:xfrm>
          <a:prstGeom prst="rect">
            <a:avLst/>
          </a:prstGeom>
          <a:ln>
            <a:noFill/>
          </a:ln>
        </p:spPr>
      </p:pic>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sldImg"/>
          </p:nvPr>
        </p:nvSpPr>
        <p:spPr>
          <a:xfrm>
            <a:off x="380880" y="694800"/>
            <a:ext cx="6092280" cy="3425400"/>
          </a:xfrm>
          <a:prstGeom prst="rect">
            <a:avLst/>
          </a:prstGeom>
        </p:spPr>
      </p:sp>
      <p:sp>
        <p:nvSpPr>
          <p:cNvPr id="950"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https://www.slintel.com/tech/business-intelligence-bi/tableausoftware-vs-microsoftpowerbi</a:t>
            </a:r>
            <a:endParaRPr b="0" lang="en-US" sz="2000" spc="-1" strike="noStrike">
              <a:latin typeface="Arial"/>
            </a:endParaRPr>
          </a:p>
        </p:txBody>
      </p:sp>
      <p:pic>
        <p:nvPicPr>
          <p:cNvPr id="951" name="" descr=""/>
          <p:cNvPicPr/>
          <p:nvPr/>
        </p:nvPicPr>
        <p:blipFill>
          <a:blip r:embed="rId1"/>
          <a:stretch/>
        </p:blipFill>
        <p:spPr>
          <a:xfrm>
            <a:off x="1645920" y="1920240"/>
            <a:ext cx="2648520" cy="1967040"/>
          </a:xfrm>
          <a:prstGeom prst="rect">
            <a:avLst/>
          </a:prstGeom>
          <a:ln>
            <a:noFill/>
          </a:ln>
        </p:spPr>
      </p:pic>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sldImg"/>
          </p:nvPr>
        </p:nvSpPr>
        <p:spPr>
          <a:xfrm>
            <a:off x="380880" y="694800"/>
            <a:ext cx="6092280" cy="3425400"/>
          </a:xfrm>
          <a:prstGeom prst="rect">
            <a:avLst/>
          </a:prstGeom>
        </p:spPr>
      </p:sp>
      <p:sp>
        <p:nvSpPr>
          <p:cNvPr id="953"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Need to check if tableau pubic supports only these files </a:t>
            </a:r>
            <a:endParaRPr b="0" lang="en-US" sz="20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380880" y="694800"/>
            <a:ext cx="6092280" cy="3425400"/>
          </a:xfrm>
          <a:prstGeom prst="rect">
            <a:avLst/>
          </a:prstGeom>
        </p:spPr>
      </p:sp>
      <p:sp>
        <p:nvSpPr>
          <p:cNvPr id="955" name="PlaceHolder 2"/>
          <p:cNvSpPr>
            <a:spLocks noGrp="1"/>
          </p:cNvSpPr>
          <p:nvPr>
            <p:ph type="body"/>
          </p:nvPr>
        </p:nvSpPr>
        <p:spPr>
          <a:xfrm>
            <a:off x="685800" y="4343400"/>
            <a:ext cx="5482800" cy="411120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https://public.tableau.com/app/profile/datacamp.introduction.to.tableau#!/</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380880" y="694800"/>
            <a:ext cx="6092640" cy="3425760"/>
          </a:xfrm>
          <a:prstGeom prst="rect">
            <a:avLst/>
          </a:prstGeom>
        </p:spPr>
      </p:sp>
      <p:sp>
        <p:nvSpPr>
          <p:cNvPr id="957" name="PlaceHolder 2"/>
          <p:cNvSpPr>
            <a:spLocks noGrp="1"/>
          </p:cNvSpPr>
          <p:nvPr>
            <p:ph type="body"/>
          </p:nvPr>
        </p:nvSpPr>
        <p:spPr>
          <a:xfrm>
            <a:off x="685800" y="4343400"/>
            <a:ext cx="5483160" cy="4111560"/>
          </a:xfrm>
          <a:prstGeom prst="rect">
            <a:avLst/>
          </a:prstGeom>
        </p:spPr>
        <p:txBody>
          <a:bodyPr lIns="0" rIns="0" tIns="0" bIns="0">
            <a:noAutofit/>
          </a:bodyPr>
          <a:p>
            <a:pPr marL="216000" indent="-213480">
              <a:lnSpc>
                <a:spcPct val="100000"/>
              </a:lnSpc>
              <a:tabLst>
                <a:tab algn="l" pos="0"/>
              </a:tabLst>
            </a:pPr>
            <a:r>
              <a:rPr b="0" lang="en-US" sz="2000" spc="-1" strike="noStrike" u="sng">
                <a:solidFill>
                  <a:srgbClr val="000000"/>
                </a:solidFill>
                <a:uFillTx/>
                <a:latin typeface="Arial"/>
                <a:hlinkClick r:id="rId1"/>
              </a:rPr>
              <a:t>https://public.tableau.com/app/profile/josh.weyburne/viz/CookBook/VizCookbook</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380880" y="694800"/>
            <a:ext cx="6092640" cy="3425760"/>
          </a:xfrm>
          <a:prstGeom prst="rect">
            <a:avLst/>
          </a:prstGeom>
        </p:spPr>
      </p:sp>
      <p:sp>
        <p:nvSpPr>
          <p:cNvPr id="959" name="PlaceHolder 2"/>
          <p:cNvSpPr>
            <a:spLocks noGrp="1"/>
          </p:cNvSpPr>
          <p:nvPr>
            <p:ph type="body"/>
          </p:nvPr>
        </p:nvSpPr>
        <p:spPr>
          <a:xfrm>
            <a:off x="685800" y="4343400"/>
            <a:ext cx="5483160" cy="4111560"/>
          </a:xfrm>
          <a:prstGeom prst="rect">
            <a:avLst/>
          </a:prstGeom>
        </p:spPr>
        <p:txBody>
          <a:bodyPr lIns="0" rIns="0" tIns="0" bIns="0">
            <a:noAutofit/>
          </a:bodyPr>
          <a:p>
            <a:pPr marL="216000" indent="-213480">
              <a:lnSpc>
                <a:spcPct val="100000"/>
              </a:lnSpc>
              <a:tabLst>
                <a:tab algn="l" pos="0"/>
              </a:tabLst>
            </a:pPr>
            <a:endParaRPr b="0" lang="en-US" sz="2000" spc="-1" strike="noStrike">
              <a:latin typeface="Arial"/>
            </a:endParaRPr>
          </a:p>
          <a:p>
            <a:pPr marL="216000" indent="-213480">
              <a:lnSpc>
                <a:spcPct val="100000"/>
              </a:lnSpc>
              <a:tabLst>
                <a:tab algn="l" pos="0"/>
              </a:tabLst>
            </a:pPr>
            <a:r>
              <a:rPr b="0" lang="en-US" sz="2000" spc="-1" strike="noStrike" u="sng">
                <a:solidFill>
                  <a:srgbClr val="000000"/>
                </a:solidFill>
                <a:uFillTx/>
                <a:latin typeface="Arial"/>
                <a:hlinkClick r:id="rId1"/>
              </a:rPr>
              <a:t>http://www.tableaureferenceguide.com/</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sldImg"/>
          </p:nvPr>
        </p:nvSpPr>
        <p:spPr>
          <a:xfrm>
            <a:off x="380880" y="694800"/>
            <a:ext cx="6092640" cy="3425760"/>
          </a:xfrm>
          <a:prstGeom prst="rect">
            <a:avLst/>
          </a:prstGeom>
        </p:spPr>
      </p:sp>
      <p:sp>
        <p:nvSpPr>
          <p:cNvPr id="961" name="PlaceHolder 2"/>
          <p:cNvSpPr>
            <a:spLocks noGrp="1"/>
          </p:cNvSpPr>
          <p:nvPr>
            <p:ph type="body"/>
          </p:nvPr>
        </p:nvSpPr>
        <p:spPr>
          <a:xfrm>
            <a:off x="685800" y="4343400"/>
            <a:ext cx="5483160" cy="411156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Understanding Layout Containers in Tableau - InterWorks</a:t>
            </a:r>
            <a:endParaRPr b="0" lang="en-US" sz="2000" spc="-1" strike="noStrike">
              <a:latin typeface="Arial"/>
            </a:endParaRPr>
          </a:p>
          <a:p>
            <a:pPr marL="216000" indent="-213480">
              <a:lnSpc>
                <a:spcPct val="100000"/>
              </a:lnSpc>
              <a:tabLst>
                <a:tab algn="l" pos="0"/>
              </a:tabLst>
            </a:pPr>
            <a:r>
              <a:rPr b="0" lang="en-US" sz="2000" spc="-1" strike="noStrike" u="sng">
                <a:solidFill>
                  <a:srgbClr val="000000"/>
                </a:solidFill>
                <a:uFillTx/>
                <a:latin typeface="Arial"/>
                <a:hlinkClick r:id="rId1"/>
              </a:rPr>
              <a:t>https://interworks.com/blog/tspaulding/2013/08/07/understanding-layout-containers-tableau/</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380880" y="694800"/>
            <a:ext cx="6092640" cy="3425760"/>
          </a:xfrm>
          <a:prstGeom prst="rect">
            <a:avLst/>
          </a:prstGeom>
        </p:spPr>
      </p:sp>
      <p:sp>
        <p:nvSpPr>
          <p:cNvPr id="963" name="PlaceHolder 2"/>
          <p:cNvSpPr>
            <a:spLocks noGrp="1"/>
          </p:cNvSpPr>
          <p:nvPr>
            <p:ph type="body"/>
          </p:nvPr>
        </p:nvSpPr>
        <p:spPr>
          <a:xfrm>
            <a:off x="685800" y="4343400"/>
            <a:ext cx="5483160" cy="411156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BBC Audiences Tableau Style Guide | Tableau Public</a:t>
            </a:r>
            <a:endParaRPr b="0" lang="en-US" sz="2000" spc="-1" strike="noStrike">
              <a:latin typeface="Arial"/>
            </a:endParaRPr>
          </a:p>
          <a:p>
            <a:pPr marL="216000" indent="-213480">
              <a:lnSpc>
                <a:spcPct val="100000"/>
              </a:lnSpc>
              <a:tabLst>
                <a:tab algn="l" pos="0"/>
              </a:tabLst>
            </a:pPr>
            <a:r>
              <a:rPr b="0" lang="en-US" sz="2000" spc="-1" strike="noStrike" u="sng">
                <a:solidFill>
                  <a:srgbClr val="000000"/>
                </a:solidFill>
                <a:uFillTx/>
                <a:latin typeface="Arial"/>
                <a:hlinkClick r:id="rId1"/>
              </a:rPr>
              <a:t>https://public.tableau.com/app/profile/bbc.audiences/viz/BBCAudiencesTableauStyleGuide/MoreInfo2</a:t>
            </a:r>
            <a:r>
              <a:rPr b="0" lang="en-US" sz="2000" spc="-1" strike="noStrike">
                <a:solidFill>
                  <a:srgbClr val="000000"/>
                </a:solidFill>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PlaceHolder 1"/>
          <p:cNvSpPr>
            <a:spLocks noGrp="1"/>
          </p:cNvSpPr>
          <p:nvPr>
            <p:ph type="sldImg"/>
          </p:nvPr>
        </p:nvSpPr>
        <p:spPr>
          <a:xfrm>
            <a:off x="380880" y="694800"/>
            <a:ext cx="6093720" cy="3426840"/>
          </a:xfrm>
          <a:prstGeom prst="rect">
            <a:avLst/>
          </a:prstGeom>
        </p:spPr>
      </p:sp>
      <p:sp>
        <p:nvSpPr>
          <p:cNvPr id="937" name="PlaceHolder 2"/>
          <p:cNvSpPr>
            <a:spLocks noGrp="1"/>
          </p:cNvSpPr>
          <p:nvPr>
            <p:ph type="body"/>
          </p:nvPr>
        </p:nvSpPr>
        <p:spPr>
          <a:xfrm>
            <a:off x="685800" y="4343400"/>
            <a:ext cx="5484240" cy="4112640"/>
          </a:xfrm>
          <a:prstGeom prst="rect">
            <a:avLst/>
          </a:prstGeom>
        </p:spPr>
        <p:txBody>
          <a:bodyPr lIns="0" rIns="0" tIns="0" bIns="0">
            <a:noAutofit/>
          </a:bodyPr>
          <a:p>
            <a:pPr marL="216000" indent="-214560">
              <a:lnSpc>
                <a:spcPct val="100000"/>
              </a:lnSpc>
              <a:tabLst>
                <a:tab algn="l" pos="0"/>
              </a:tabLst>
            </a:pPr>
            <a:r>
              <a:rPr b="0" lang="en-US" sz="2000" spc="-1" strike="noStrike" u="sng">
                <a:solidFill>
                  <a:srgbClr val="000000"/>
                </a:solidFill>
                <a:uFillTx/>
                <a:latin typeface="Arial"/>
                <a:hlinkClick r:id="rId1"/>
              </a:rPr>
              <a:t>https://www.linkedin.com/pulse/how-lie-visualization-stephen-redmond/</a:t>
            </a:r>
            <a:r>
              <a:rPr b="0" lang="en-US" sz="2000" spc="-1" strike="noStrike">
                <a:solidFill>
                  <a:srgbClr val="000000"/>
                </a:solidFill>
                <a:latin typeface="Arial"/>
              </a:rPr>
              <a:t> </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5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0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1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4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4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4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5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5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5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8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9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9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9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9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9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2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3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3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4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5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5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5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5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5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5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8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9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9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9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9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9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2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3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3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4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8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29320" cy="1068480"/>
          </a:xfrm>
          <a:prstGeom prst="rect">
            <a:avLst/>
          </a:prstGeom>
          <a:ln>
            <a:noFill/>
          </a:ln>
        </p:spPr>
      </p:pic>
      <p:pic>
        <p:nvPicPr>
          <p:cNvPr id="2" name="Picture 8" descr=""/>
          <p:cNvPicPr/>
          <p:nvPr/>
        </p:nvPicPr>
        <p:blipFill>
          <a:blip r:embed="rId3"/>
          <a:stretch/>
        </p:blipFill>
        <p:spPr>
          <a:xfrm>
            <a:off x="10986840" y="201960"/>
            <a:ext cx="1129320" cy="106848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71"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72" name="Picture 7" descr=""/>
          <p:cNvPicPr/>
          <p:nvPr/>
        </p:nvPicPr>
        <p:blipFill>
          <a:blip r:embed="rId2"/>
          <a:stretch/>
        </p:blipFill>
        <p:spPr>
          <a:xfrm>
            <a:off x="10986840" y="201960"/>
            <a:ext cx="1129320" cy="1068480"/>
          </a:xfrm>
          <a:prstGeom prst="rect">
            <a:avLst/>
          </a:prstGeom>
          <a:ln>
            <a:noFill/>
          </a:ln>
        </p:spPr>
      </p:pic>
      <p:pic>
        <p:nvPicPr>
          <p:cNvPr id="373" name="Picture 6" descr=""/>
          <p:cNvPicPr/>
          <p:nvPr/>
        </p:nvPicPr>
        <p:blipFill>
          <a:blip r:embed="rId3"/>
          <a:stretch/>
        </p:blipFill>
        <p:spPr>
          <a:xfrm>
            <a:off x="10986840" y="201960"/>
            <a:ext cx="1129320" cy="1068480"/>
          </a:xfrm>
          <a:prstGeom prst="rect">
            <a:avLst/>
          </a:prstGeom>
          <a:ln>
            <a:noFill/>
          </a:ln>
        </p:spPr>
      </p:pic>
      <p:sp>
        <p:nvSpPr>
          <p:cNvPr id="37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7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2"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13" name="Picture 7" descr=""/>
          <p:cNvPicPr/>
          <p:nvPr/>
        </p:nvPicPr>
        <p:blipFill>
          <a:blip r:embed="rId2"/>
          <a:stretch/>
        </p:blipFill>
        <p:spPr>
          <a:xfrm>
            <a:off x="10986840" y="201960"/>
            <a:ext cx="1129320" cy="1068480"/>
          </a:xfrm>
          <a:prstGeom prst="rect">
            <a:avLst/>
          </a:prstGeom>
          <a:ln>
            <a:noFill/>
          </a:ln>
        </p:spPr>
      </p:pic>
      <p:pic>
        <p:nvPicPr>
          <p:cNvPr id="414" name="Picture 6" descr=""/>
          <p:cNvPicPr/>
          <p:nvPr/>
        </p:nvPicPr>
        <p:blipFill>
          <a:blip r:embed="rId3"/>
          <a:stretch/>
        </p:blipFill>
        <p:spPr>
          <a:xfrm>
            <a:off x="10986840" y="201960"/>
            <a:ext cx="1129320" cy="1068480"/>
          </a:xfrm>
          <a:prstGeom prst="rect">
            <a:avLst/>
          </a:prstGeom>
          <a:ln>
            <a:noFill/>
          </a:ln>
        </p:spPr>
      </p:pic>
      <p:sp>
        <p:nvSpPr>
          <p:cNvPr id="415" name="PlaceHolder 2"/>
          <p:cNvSpPr>
            <a:spLocks noGrp="1"/>
          </p:cNvSpPr>
          <p:nvPr>
            <p:ph type="title"/>
          </p:nvPr>
        </p:nvSpPr>
        <p:spPr>
          <a:xfrm>
            <a:off x="609480" y="273600"/>
            <a:ext cx="10969920" cy="11422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16" name="PlaceHolder 3"/>
          <p:cNvSpPr>
            <a:spLocks noGrp="1"/>
          </p:cNvSpPr>
          <p:nvPr>
            <p:ph type="body"/>
          </p:nvPr>
        </p:nvSpPr>
        <p:spPr>
          <a:xfrm>
            <a:off x="609480" y="1604520"/>
            <a:ext cx="302760" cy="397548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17" name="PlaceHolder 4"/>
          <p:cNvSpPr>
            <a:spLocks noGrp="1"/>
          </p:cNvSpPr>
          <p:nvPr>
            <p:ph type="body"/>
          </p:nvPr>
        </p:nvSpPr>
        <p:spPr>
          <a:xfrm>
            <a:off x="928080" y="1604520"/>
            <a:ext cx="302760" cy="397548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4"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5" name="Picture 7" descr=""/>
          <p:cNvPicPr/>
          <p:nvPr/>
        </p:nvPicPr>
        <p:blipFill>
          <a:blip r:embed="rId2"/>
          <a:stretch/>
        </p:blipFill>
        <p:spPr>
          <a:xfrm>
            <a:off x="10986840" y="201960"/>
            <a:ext cx="1129320" cy="1068480"/>
          </a:xfrm>
          <a:prstGeom prst="rect">
            <a:avLst/>
          </a:prstGeom>
          <a:ln>
            <a:noFill/>
          </a:ln>
        </p:spPr>
      </p:pic>
      <p:pic>
        <p:nvPicPr>
          <p:cNvPr id="456" name="Picture 6" descr=""/>
          <p:cNvPicPr/>
          <p:nvPr/>
        </p:nvPicPr>
        <p:blipFill>
          <a:blip r:embed="rId3"/>
          <a:stretch/>
        </p:blipFill>
        <p:spPr>
          <a:xfrm>
            <a:off x="10986840" y="201960"/>
            <a:ext cx="1129320" cy="1068480"/>
          </a:xfrm>
          <a:prstGeom prst="rect">
            <a:avLst/>
          </a:prstGeom>
          <a:ln>
            <a:noFill/>
          </a:ln>
        </p:spPr>
      </p:pic>
      <p:sp>
        <p:nvSpPr>
          <p:cNvPr id="45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95"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96" name="Picture 7" descr=""/>
          <p:cNvPicPr/>
          <p:nvPr/>
        </p:nvPicPr>
        <p:blipFill>
          <a:blip r:embed="rId2"/>
          <a:stretch/>
        </p:blipFill>
        <p:spPr>
          <a:xfrm>
            <a:off x="10986840" y="201960"/>
            <a:ext cx="1129320" cy="1068480"/>
          </a:xfrm>
          <a:prstGeom prst="rect">
            <a:avLst/>
          </a:prstGeom>
          <a:ln>
            <a:noFill/>
          </a:ln>
        </p:spPr>
      </p:pic>
      <p:pic>
        <p:nvPicPr>
          <p:cNvPr id="497" name="Picture 6" descr=""/>
          <p:cNvPicPr/>
          <p:nvPr/>
        </p:nvPicPr>
        <p:blipFill>
          <a:blip r:embed="rId3"/>
          <a:stretch/>
        </p:blipFill>
        <p:spPr>
          <a:xfrm>
            <a:off x="10986840" y="201960"/>
            <a:ext cx="1129320" cy="1068480"/>
          </a:xfrm>
          <a:prstGeom prst="rect">
            <a:avLst/>
          </a:prstGeom>
          <a:ln>
            <a:noFill/>
          </a:ln>
        </p:spPr>
      </p:pic>
      <p:sp>
        <p:nvSpPr>
          <p:cNvPr id="49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9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36"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37" name="Picture 7" descr=""/>
          <p:cNvPicPr/>
          <p:nvPr/>
        </p:nvPicPr>
        <p:blipFill>
          <a:blip r:embed="rId2"/>
          <a:stretch/>
        </p:blipFill>
        <p:spPr>
          <a:xfrm>
            <a:off x="10986840" y="201960"/>
            <a:ext cx="1129320" cy="1068480"/>
          </a:xfrm>
          <a:prstGeom prst="rect">
            <a:avLst/>
          </a:prstGeom>
          <a:ln>
            <a:noFill/>
          </a:ln>
        </p:spPr>
      </p:pic>
      <p:pic>
        <p:nvPicPr>
          <p:cNvPr id="538" name="Picture 6" descr=""/>
          <p:cNvPicPr/>
          <p:nvPr/>
        </p:nvPicPr>
        <p:blipFill>
          <a:blip r:embed="rId3"/>
          <a:stretch/>
        </p:blipFill>
        <p:spPr>
          <a:xfrm>
            <a:off x="10986840" y="201960"/>
            <a:ext cx="1129320" cy="1068480"/>
          </a:xfrm>
          <a:prstGeom prst="rect">
            <a:avLst/>
          </a:prstGeom>
          <a:ln>
            <a:noFill/>
          </a:ln>
        </p:spPr>
      </p:pic>
      <p:sp>
        <p:nvSpPr>
          <p:cNvPr id="53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4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77"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78" name="Picture 7" descr=""/>
          <p:cNvPicPr/>
          <p:nvPr/>
        </p:nvPicPr>
        <p:blipFill>
          <a:blip r:embed="rId2"/>
          <a:stretch/>
        </p:blipFill>
        <p:spPr>
          <a:xfrm>
            <a:off x="10986840" y="201960"/>
            <a:ext cx="1129320" cy="1068480"/>
          </a:xfrm>
          <a:prstGeom prst="rect">
            <a:avLst/>
          </a:prstGeom>
          <a:ln>
            <a:noFill/>
          </a:ln>
        </p:spPr>
      </p:pic>
      <p:pic>
        <p:nvPicPr>
          <p:cNvPr id="579" name="Picture 6" descr=""/>
          <p:cNvPicPr/>
          <p:nvPr/>
        </p:nvPicPr>
        <p:blipFill>
          <a:blip r:embed="rId3"/>
          <a:stretch/>
        </p:blipFill>
        <p:spPr>
          <a:xfrm>
            <a:off x="10986840" y="201960"/>
            <a:ext cx="1129320" cy="1068480"/>
          </a:xfrm>
          <a:prstGeom prst="rect">
            <a:avLst/>
          </a:prstGeom>
          <a:ln>
            <a:noFill/>
          </a:ln>
        </p:spPr>
      </p:pic>
      <p:sp>
        <p:nvSpPr>
          <p:cNvPr id="58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8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18"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19" name="Picture 7" descr=""/>
          <p:cNvPicPr/>
          <p:nvPr/>
        </p:nvPicPr>
        <p:blipFill>
          <a:blip r:embed="rId2"/>
          <a:stretch/>
        </p:blipFill>
        <p:spPr>
          <a:xfrm>
            <a:off x="10986840" y="201960"/>
            <a:ext cx="1129320" cy="1068480"/>
          </a:xfrm>
          <a:prstGeom prst="rect">
            <a:avLst/>
          </a:prstGeom>
          <a:ln>
            <a:noFill/>
          </a:ln>
        </p:spPr>
      </p:pic>
      <p:pic>
        <p:nvPicPr>
          <p:cNvPr id="620" name="Picture 6" descr=""/>
          <p:cNvPicPr/>
          <p:nvPr/>
        </p:nvPicPr>
        <p:blipFill>
          <a:blip r:embed="rId3"/>
          <a:stretch/>
        </p:blipFill>
        <p:spPr>
          <a:xfrm>
            <a:off x="10986840" y="201960"/>
            <a:ext cx="1129320" cy="1068480"/>
          </a:xfrm>
          <a:prstGeom prst="rect">
            <a:avLst/>
          </a:prstGeom>
          <a:ln>
            <a:noFill/>
          </a:ln>
        </p:spPr>
      </p:pic>
      <p:sp>
        <p:nvSpPr>
          <p:cNvPr id="62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2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59"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60" name="Picture 7" descr=""/>
          <p:cNvPicPr/>
          <p:nvPr/>
        </p:nvPicPr>
        <p:blipFill>
          <a:blip r:embed="rId2"/>
          <a:stretch/>
        </p:blipFill>
        <p:spPr>
          <a:xfrm>
            <a:off x="10986840" y="201960"/>
            <a:ext cx="1129320" cy="1068480"/>
          </a:xfrm>
          <a:prstGeom prst="rect">
            <a:avLst/>
          </a:prstGeom>
          <a:ln>
            <a:noFill/>
          </a:ln>
        </p:spPr>
      </p:pic>
      <p:pic>
        <p:nvPicPr>
          <p:cNvPr id="661" name="Picture 6" descr=""/>
          <p:cNvPicPr/>
          <p:nvPr/>
        </p:nvPicPr>
        <p:blipFill>
          <a:blip r:embed="rId3"/>
          <a:stretch/>
        </p:blipFill>
        <p:spPr>
          <a:xfrm>
            <a:off x="10986840" y="201960"/>
            <a:ext cx="1129320" cy="1068480"/>
          </a:xfrm>
          <a:prstGeom prst="rect">
            <a:avLst/>
          </a:prstGeom>
          <a:ln>
            <a:noFill/>
          </a:ln>
        </p:spPr>
      </p:pic>
      <p:sp>
        <p:nvSpPr>
          <p:cNvPr id="66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6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00"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01" name="Picture 7" descr=""/>
          <p:cNvPicPr/>
          <p:nvPr/>
        </p:nvPicPr>
        <p:blipFill>
          <a:blip r:embed="rId2"/>
          <a:stretch/>
        </p:blipFill>
        <p:spPr>
          <a:xfrm>
            <a:off x="10986840" y="201960"/>
            <a:ext cx="1129320" cy="1068480"/>
          </a:xfrm>
          <a:prstGeom prst="rect">
            <a:avLst/>
          </a:prstGeom>
          <a:ln>
            <a:noFill/>
          </a:ln>
        </p:spPr>
      </p:pic>
      <p:pic>
        <p:nvPicPr>
          <p:cNvPr id="702" name="Picture 6" descr=""/>
          <p:cNvPicPr/>
          <p:nvPr/>
        </p:nvPicPr>
        <p:blipFill>
          <a:blip r:embed="rId3"/>
          <a:stretch/>
        </p:blipFill>
        <p:spPr>
          <a:xfrm>
            <a:off x="10986840" y="201960"/>
            <a:ext cx="1129320" cy="1068480"/>
          </a:xfrm>
          <a:prstGeom prst="rect">
            <a:avLst/>
          </a:prstGeom>
          <a:ln>
            <a:noFill/>
          </a:ln>
        </p:spPr>
      </p:pic>
      <p:sp>
        <p:nvSpPr>
          <p:cNvPr id="703" name="PlaceHolder 2"/>
          <p:cNvSpPr>
            <a:spLocks noGrp="1"/>
          </p:cNvSpPr>
          <p:nvPr>
            <p:ph type="title"/>
          </p:nvPr>
        </p:nvSpPr>
        <p:spPr>
          <a:xfrm>
            <a:off x="609480" y="273600"/>
            <a:ext cx="10969920" cy="11422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04" name="PlaceHolder 3"/>
          <p:cNvSpPr>
            <a:spLocks noGrp="1"/>
          </p:cNvSpPr>
          <p:nvPr>
            <p:ph type="body"/>
          </p:nvPr>
        </p:nvSpPr>
        <p:spPr>
          <a:xfrm>
            <a:off x="609480" y="1604520"/>
            <a:ext cx="302760" cy="397548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05" name="PlaceHolder 4"/>
          <p:cNvSpPr>
            <a:spLocks noGrp="1"/>
          </p:cNvSpPr>
          <p:nvPr>
            <p:ph type="body"/>
          </p:nvPr>
        </p:nvSpPr>
        <p:spPr>
          <a:xfrm>
            <a:off x="928080" y="1604520"/>
            <a:ext cx="302760" cy="397548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29320" cy="1068480"/>
          </a:xfrm>
          <a:prstGeom prst="rect">
            <a:avLst/>
          </a:prstGeom>
          <a:ln>
            <a:noFill/>
          </a:ln>
        </p:spPr>
      </p:pic>
      <p:pic>
        <p:nvPicPr>
          <p:cNvPr id="43" name="Picture 6" descr=""/>
          <p:cNvPicPr/>
          <p:nvPr/>
        </p:nvPicPr>
        <p:blipFill>
          <a:blip r:embed="rId3"/>
          <a:stretch/>
        </p:blipFill>
        <p:spPr>
          <a:xfrm>
            <a:off x="10986840" y="201960"/>
            <a:ext cx="1129320" cy="106848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29320" cy="1068480"/>
          </a:xfrm>
          <a:prstGeom prst="rect">
            <a:avLst/>
          </a:prstGeom>
          <a:ln>
            <a:noFill/>
          </a:ln>
        </p:spPr>
      </p:pic>
      <p:pic>
        <p:nvPicPr>
          <p:cNvPr id="84" name="Picture 6" descr=""/>
          <p:cNvPicPr/>
          <p:nvPr/>
        </p:nvPicPr>
        <p:blipFill>
          <a:blip r:embed="rId3"/>
          <a:stretch/>
        </p:blipFill>
        <p:spPr>
          <a:xfrm>
            <a:off x="10986840" y="201960"/>
            <a:ext cx="1129320" cy="106848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2"/>
          <a:stretch/>
        </p:blipFill>
        <p:spPr>
          <a:xfrm>
            <a:off x="10986840" y="201960"/>
            <a:ext cx="1129320" cy="1068480"/>
          </a:xfrm>
          <a:prstGeom prst="rect">
            <a:avLst/>
          </a:prstGeom>
          <a:ln>
            <a:noFill/>
          </a:ln>
        </p:spPr>
      </p:pic>
      <p:pic>
        <p:nvPicPr>
          <p:cNvPr id="125" name="Picture 6" descr=""/>
          <p:cNvPicPr/>
          <p:nvPr/>
        </p:nvPicPr>
        <p:blipFill>
          <a:blip r:embed="rId3"/>
          <a:stretch/>
        </p:blipFill>
        <p:spPr>
          <a:xfrm>
            <a:off x="10986840" y="201960"/>
            <a:ext cx="1129320" cy="1068480"/>
          </a:xfrm>
          <a:prstGeom prst="rect">
            <a:avLst/>
          </a:prstGeom>
          <a:ln>
            <a:noFill/>
          </a:ln>
        </p:spPr>
      </p:pic>
      <p:sp>
        <p:nvSpPr>
          <p:cNvPr id="126" name="PlaceHolder 2"/>
          <p:cNvSpPr>
            <a:spLocks noGrp="1"/>
          </p:cNvSpPr>
          <p:nvPr>
            <p:ph type="title"/>
          </p:nvPr>
        </p:nvSpPr>
        <p:spPr>
          <a:xfrm>
            <a:off x="609480" y="273600"/>
            <a:ext cx="10969920" cy="11422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7" name="PlaceHolder 3"/>
          <p:cNvSpPr>
            <a:spLocks noGrp="1"/>
          </p:cNvSpPr>
          <p:nvPr>
            <p:ph type="body"/>
          </p:nvPr>
        </p:nvSpPr>
        <p:spPr>
          <a:xfrm>
            <a:off x="609480" y="1604520"/>
            <a:ext cx="302760" cy="397548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8" name="PlaceHolder 4"/>
          <p:cNvSpPr>
            <a:spLocks noGrp="1"/>
          </p:cNvSpPr>
          <p:nvPr>
            <p:ph type="body"/>
          </p:nvPr>
        </p:nvSpPr>
        <p:spPr>
          <a:xfrm>
            <a:off x="928080" y="1604520"/>
            <a:ext cx="302760" cy="397548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5"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6" name="Picture 7" descr=""/>
          <p:cNvPicPr/>
          <p:nvPr/>
        </p:nvPicPr>
        <p:blipFill>
          <a:blip r:embed="rId2"/>
          <a:stretch/>
        </p:blipFill>
        <p:spPr>
          <a:xfrm>
            <a:off x="10986840" y="201960"/>
            <a:ext cx="1129320" cy="1068480"/>
          </a:xfrm>
          <a:prstGeom prst="rect">
            <a:avLst/>
          </a:prstGeom>
          <a:ln>
            <a:noFill/>
          </a:ln>
        </p:spPr>
      </p:pic>
      <p:pic>
        <p:nvPicPr>
          <p:cNvPr id="167" name="Picture 6" descr=""/>
          <p:cNvPicPr/>
          <p:nvPr/>
        </p:nvPicPr>
        <p:blipFill>
          <a:blip r:embed="rId3"/>
          <a:stretch/>
        </p:blipFill>
        <p:spPr>
          <a:xfrm>
            <a:off x="10986840" y="201960"/>
            <a:ext cx="1129320" cy="1068480"/>
          </a:xfrm>
          <a:prstGeom prst="rect">
            <a:avLst/>
          </a:prstGeom>
          <a:ln>
            <a:noFill/>
          </a:ln>
        </p:spPr>
      </p:pic>
      <p:sp>
        <p:nvSpPr>
          <p:cNvPr id="16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6"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7" name="Picture 7" descr=""/>
          <p:cNvPicPr/>
          <p:nvPr/>
        </p:nvPicPr>
        <p:blipFill>
          <a:blip r:embed="rId2"/>
          <a:stretch/>
        </p:blipFill>
        <p:spPr>
          <a:xfrm>
            <a:off x="10986840" y="201960"/>
            <a:ext cx="1129320" cy="1068480"/>
          </a:xfrm>
          <a:prstGeom prst="rect">
            <a:avLst/>
          </a:prstGeom>
          <a:ln>
            <a:noFill/>
          </a:ln>
        </p:spPr>
      </p:pic>
      <p:pic>
        <p:nvPicPr>
          <p:cNvPr id="208" name="Picture 6" descr=""/>
          <p:cNvPicPr/>
          <p:nvPr/>
        </p:nvPicPr>
        <p:blipFill>
          <a:blip r:embed="rId3"/>
          <a:stretch/>
        </p:blipFill>
        <p:spPr>
          <a:xfrm>
            <a:off x="10986840" y="201960"/>
            <a:ext cx="1129320" cy="1068480"/>
          </a:xfrm>
          <a:prstGeom prst="rect">
            <a:avLst/>
          </a:prstGeom>
          <a:ln>
            <a:noFill/>
          </a:ln>
        </p:spPr>
      </p:pic>
      <p:sp>
        <p:nvSpPr>
          <p:cNvPr id="20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7"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48" name="Picture 7" descr=""/>
          <p:cNvPicPr/>
          <p:nvPr/>
        </p:nvPicPr>
        <p:blipFill>
          <a:blip r:embed="rId2"/>
          <a:stretch/>
        </p:blipFill>
        <p:spPr>
          <a:xfrm>
            <a:off x="10986840" y="201960"/>
            <a:ext cx="1129320" cy="1068480"/>
          </a:xfrm>
          <a:prstGeom prst="rect">
            <a:avLst/>
          </a:prstGeom>
          <a:ln>
            <a:noFill/>
          </a:ln>
        </p:spPr>
      </p:pic>
      <p:pic>
        <p:nvPicPr>
          <p:cNvPr id="249" name="Picture 6" descr=""/>
          <p:cNvPicPr/>
          <p:nvPr/>
        </p:nvPicPr>
        <p:blipFill>
          <a:blip r:embed="rId3"/>
          <a:stretch/>
        </p:blipFill>
        <p:spPr>
          <a:xfrm>
            <a:off x="10986840" y="201960"/>
            <a:ext cx="1129320" cy="1068480"/>
          </a:xfrm>
          <a:prstGeom prst="rect">
            <a:avLst/>
          </a:prstGeom>
          <a:ln>
            <a:noFill/>
          </a:ln>
        </p:spPr>
      </p:pic>
      <p:sp>
        <p:nvSpPr>
          <p:cNvPr id="250" name="PlaceHolder 2"/>
          <p:cNvSpPr>
            <a:spLocks noGrp="1"/>
          </p:cNvSpPr>
          <p:nvPr>
            <p:ph type="title"/>
          </p:nvPr>
        </p:nvSpPr>
        <p:spPr>
          <a:xfrm>
            <a:off x="609480" y="273600"/>
            <a:ext cx="10969920" cy="11422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1" name="PlaceHolder 3"/>
          <p:cNvSpPr>
            <a:spLocks noGrp="1"/>
          </p:cNvSpPr>
          <p:nvPr>
            <p:ph type="body"/>
          </p:nvPr>
        </p:nvSpPr>
        <p:spPr>
          <a:xfrm>
            <a:off x="609480" y="1604520"/>
            <a:ext cx="302760" cy="397548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2" name="PlaceHolder 4"/>
          <p:cNvSpPr>
            <a:spLocks noGrp="1"/>
          </p:cNvSpPr>
          <p:nvPr>
            <p:ph type="body"/>
          </p:nvPr>
        </p:nvSpPr>
        <p:spPr>
          <a:xfrm>
            <a:off x="928080" y="1604520"/>
            <a:ext cx="302760" cy="397548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9"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90" name="Picture 7" descr=""/>
          <p:cNvPicPr/>
          <p:nvPr/>
        </p:nvPicPr>
        <p:blipFill>
          <a:blip r:embed="rId2"/>
          <a:stretch/>
        </p:blipFill>
        <p:spPr>
          <a:xfrm>
            <a:off x="10986840" y="201960"/>
            <a:ext cx="1129320" cy="1068480"/>
          </a:xfrm>
          <a:prstGeom prst="rect">
            <a:avLst/>
          </a:prstGeom>
          <a:ln>
            <a:noFill/>
          </a:ln>
        </p:spPr>
      </p:pic>
      <p:pic>
        <p:nvPicPr>
          <p:cNvPr id="291" name="Picture 6" descr=""/>
          <p:cNvPicPr/>
          <p:nvPr/>
        </p:nvPicPr>
        <p:blipFill>
          <a:blip r:embed="rId3"/>
          <a:stretch/>
        </p:blipFill>
        <p:spPr>
          <a:xfrm>
            <a:off x="10986840" y="201960"/>
            <a:ext cx="1129320" cy="1068480"/>
          </a:xfrm>
          <a:prstGeom prst="rect">
            <a:avLst/>
          </a:prstGeom>
          <a:ln>
            <a:noFill/>
          </a:ln>
        </p:spPr>
      </p:pic>
      <p:sp>
        <p:nvSpPr>
          <p:cNvPr id="292"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30" name="CustomShape 1"/>
          <p:cNvSpPr/>
          <p:nvPr/>
        </p:nvSpPr>
        <p:spPr>
          <a:xfrm>
            <a:off x="360" y="176040"/>
            <a:ext cx="12184560" cy="164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31" name="Picture 7" descr=""/>
          <p:cNvPicPr/>
          <p:nvPr/>
        </p:nvPicPr>
        <p:blipFill>
          <a:blip r:embed="rId2"/>
          <a:stretch/>
        </p:blipFill>
        <p:spPr>
          <a:xfrm>
            <a:off x="10986840" y="201960"/>
            <a:ext cx="1129320" cy="1068480"/>
          </a:xfrm>
          <a:prstGeom prst="rect">
            <a:avLst/>
          </a:prstGeom>
          <a:ln>
            <a:noFill/>
          </a:ln>
        </p:spPr>
      </p:pic>
      <p:pic>
        <p:nvPicPr>
          <p:cNvPr id="332" name="Picture 6" descr=""/>
          <p:cNvPicPr/>
          <p:nvPr/>
        </p:nvPicPr>
        <p:blipFill>
          <a:blip r:embed="rId3"/>
          <a:stretch/>
        </p:blipFill>
        <p:spPr>
          <a:xfrm>
            <a:off x="10986840" y="201960"/>
            <a:ext cx="1129320" cy="1068480"/>
          </a:xfrm>
          <a:prstGeom prst="rect">
            <a:avLst/>
          </a:prstGeom>
          <a:ln>
            <a:noFill/>
          </a:ln>
        </p:spPr>
      </p:pic>
      <p:sp>
        <p:nvSpPr>
          <p:cNvPr id="33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6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hyperlink" Target="https://towardsdatascience.com/5-ways-data-visualizations-can-lie-46e54f41de37" TargetMode="External"/><Relationship Id="rId3"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hyperlink" Target="https://www.politifact.com/factchecks/2015/oct/01/jason-chaffetz/chart-shown-planned-parenthood-hearing-misleading-/" TargetMode="External"/><Relationship Id="rId2" Type="http://schemas.openxmlformats.org/officeDocument/2006/relationships/image" Target="../media/image48.png"/><Relationship Id="rId3" Type="http://schemas.openxmlformats.org/officeDocument/2006/relationships/slideLayout" Target="../slideLayouts/slideLayout6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hyperlink" Target="https://visualisingadvocacy.org/node/643.html" TargetMode="External"/><Relationship Id="rId2" Type="http://schemas.openxmlformats.org/officeDocument/2006/relationships/image" Target="../media/image50.png"/><Relationship Id="rId3"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7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www.tessellationtech.io/top-five-ways-mislead-data-visualization/" TargetMode="External"/><Relationship Id="rId2" Type="http://schemas.openxmlformats.org/officeDocument/2006/relationships/image" Target="../media/image55.png"/><Relationship Id="rId3" Type="http://schemas.openxmlformats.org/officeDocument/2006/relationships/slideLayout" Target="../slideLayouts/slideLayout76.xml"/>
</Relationships>
</file>

<file path=ppt/slides/_rels/slide2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hyperlink" Target="https://www.tessellationtech.io/top-five-ways-mislead-data-visualization/" TargetMode="External"/><Relationship Id="rId4" Type="http://schemas.openxmlformats.org/officeDocument/2006/relationships/slideLayout" Target="../slideLayouts/slideLayout76.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85.xml"/>
</Relationships>
</file>

<file path=ppt/slides/_rels/slide2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hyperlink" Target="https://medium.com/nightingale/bad-data-visualization-in-the-time-of-covid-19-5a9f8198ce3e" TargetMode="External"/><Relationship Id="rId4" Type="http://schemas.openxmlformats.org/officeDocument/2006/relationships/slideLayout" Target="../slideLayouts/slideLayout76.xml"/>
</Relationships>
</file>

<file path=ppt/slides/_rels/slide2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6.xml"/>
</Relationships>
</file>

<file path=ppt/slides/_rels/slide2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76.xml"/>
</Relationships>
</file>

<file path=ppt/slides/_rels/slide2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76.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hyperlink" Target="https://medium.com/nightingale/bad-data-visualization-in-the-time-of-covid-19-5a9f8198ce3e" TargetMode="External"/><Relationship Id="rId9" Type="http://schemas.openxmlformats.org/officeDocument/2006/relationships/slideLayout" Target="../slideLayouts/slideLayout97.xml"/>
</Relationships>
</file>

<file path=ppt/slides/_rels/slide2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0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24.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45.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45.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hyperlink" Target="https://public.tableau.com/views/VisualVocabulary/VisualVocabulary?%3AshowVizHome=no" TargetMode="External"/><Relationship Id="rId3" Type="http://schemas.openxmlformats.org/officeDocument/2006/relationships/slideLayout" Target="../slideLayouts/slideLayout145.xml"/>
</Relationships>
</file>

<file path=ppt/slides/_rels/slide35.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hyperlink" Target="https://public.tableau.com/app/profile/josh.weyburne/viz/CookBook/VizCookbook" TargetMode="External"/><Relationship Id="rId3" Type="http://schemas.openxmlformats.org/officeDocument/2006/relationships/slideLayout" Target="../slideLayouts/slideLayout145.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45.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45.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45.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hyperlink" Target="https://campus.datacamp.com/courses/analyzing-data-in-tableau/preparing-for-analysis?ex=2" TargetMode="External"/><Relationship Id="rId2" Type="http://schemas.openxmlformats.org/officeDocument/2006/relationships/slideLayout" Target="../slideLayouts/slideLayout157.xml"/>
</Relationships>
</file>

<file path=ppt/slides/_rels/slide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0.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6" TargetMode="External"/><Relationship Id="rId2" Type="http://schemas.openxmlformats.org/officeDocument/2006/relationships/slideLayout" Target="../slideLayouts/slideLayout157.xml"/>
</Relationships>
</file>

<file path=ppt/slides/_rels/slide41.xml.rels><?xml version="1.0" encoding="UTF-8"?>
<Relationships xmlns="http://schemas.openxmlformats.org/package/2006/relationships"><Relationship Id="rId1" Type="http://schemas.openxmlformats.org/officeDocument/2006/relationships/hyperlink" Target="https://campus.datacamp.com/courses/introduction-to-tableau/getting-started-with-tableau?ex=9" TargetMode="External"/><Relationship Id="rId2" Type="http://schemas.openxmlformats.org/officeDocument/2006/relationships/slideLayout" Target="../slideLayouts/slideLayout169.xml"/>
</Relationships>
</file>

<file path=ppt/slides/_rels/slide42.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69.xml"/>
</Relationships>
</file>

<file path=ppt/slides/_rels/slide43.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69.xml"/>
</Relationships>
</file>

<file path=ppt/slides/_rels/slide44.xml.rels><?xml version="1.0" encoding="UTF-8"?>
<Relationships xmlns="http://schemas.openxmlformats.org/package/2006/relationships"><Relationship Id="rId1" Type="http://schemas.openxmlformats.org/officeDocument/2006/relationships/hyperlink" Target="https://campus.datacamp.com/courses/analyzing-data-in-tableau/preparing-for-analysis?ex=4" TargetMode="External"/><Relationship Id="rId2" Type="http://schemas.openxmlformats.org/officeDocument/2006/relationships/slideLayout" Target="../slideLayouts/slideLayout169.xml"/>
</Relationships>
</file>

<file path=ppt/slides/_rels/slide45.xml.rels><?xml version="1.0" encoding="UTF-8"?>
<Relationships xmlns="http://schemas.openxmlformats.org/package/2006/relationships"><Relationship Id="rId1" Type="http://schemas.openxmlformats.org/officeDocument/2006/relationships/hyperlink" Target="https://campus.datacamp.com/courses/analyzing-data-in-tableau/preparing-for-analysis?ex=7" TargetMode="External"/><Relationship Id="rId2" Type="http://schemas.openxmlformats.org/officeDocument/2006/relationships/slideLayout" Target="../slideLayouts/slideLayout169.xml"/>
</Relationships>
</file>

<file path=ppt/slides/_rels/slide46.xml.rels><?xml version="1.0" encoding="UTF-8"?>
<Relationships xmlns="http://schemas.openxmlformats.org/package/2006/relationships"><Relationship Id="rId1" Type="http://schemas.openxmlformats.org/officeDocument/2006/relationships/hyperlink" Target="https://campus.datacamp.com/courses/analyzing-data-in-tableau/preparing-for-analysis?ex=14" TargetMode="External"/><Relationship Id="rId2" Type="http://schemas.openxmlformats.org/officeDocument/2006/relationships/slideLayout" Target="../slideLayouts/slideLayout169.xml"/>
</Relationships>
</file>

<file path=ppt/slides/_rels/slide47.xml.rels><?xml version="1.0" encoding="UTF-8"?>
<Relationships xmlns="http://schemas.openxmlformats.org/package/2006/relationships"><Relationship Id="rId1" Type="http://schemas.openxmlformats.org/officeDocument/2006/relationships/hyperlink" Target="https://campus.datacamp.com/courses/analyzing-data-in-tableau/preparing-for-analysis?ex=16" TargetMode="External"/><Relationship Id="rId2" Type="http://schemas.openxmlformats.org/officeDocument/2006/relationships/slideLayout" Target="../slideLayouts/slideLayout169.xml"/>
</Relationships>
</file>

<file path=ppt/slides/_rels/slide48.xml.rels><?xml version="1.0" encoding="UTF-8"?>
<Relationships xmlns="http://schemas.openxmlformats.org/package/2006/relationships"><Relationship Id="rId1" Type="http://schemas.openxmlformats.org/officeDocument/2006/relationships/hyperlink" Target="https://campus.datacamp.com/courses/analyzing-data-in-tableau/preparing-for-analysis?ex=18" TargetMode="External"/><Relationship Id="rId2" Type="http://schemas.openxmlformats.org/officeDocument/2006/relationships/slideLayout" Target="../slideLayouts/slideLayout169.xml"/>
</Relationships>
</file>

<file path=ppt/slides/_rels/slide49.xml.rels><?xml version="1.0" encoding="UTF-8"?>
<Relationships xmlns="http://schemas.openxmlformats.org/package/2006/relationships"><Relationship Id="rId1" Type="http://schemas.openxmlformats.org/officeDocument/2006/relationships/hyperlink" Target="https://app.datacamp.com/learn/courses/case-study-analyzing-customer-churn-in-tableau" TargetMode="External"/><Relationship Id="rId2" Type="http://schemas.openxmlformats.org/officeDocument/2006/relationships/image" Target="../media/image93.png"/><Relationship Id="rId3" Type="http://schemas.openxmlformats.org/officeDocument/2006/relationships/slideLayout" Target="../slideLayouts/slideLayout169.xml"/>
</Relationships>
</file>

<file path=ppt/slides/_rels/slide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0.xml"/>
</Relationships>
</file>

<file path=ppt/slides/_rels/slide5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hyperlink" Target="https://www.youtube.com/playlist?list=PL_t5OlLHbVGxFSiWXUsEQrDPvFd1Nhxiu" TargetMode="External"/><Relationship Id="rId3" Type="http://schemas.openxmlformats.org/officeDocument/2006/relationships/slideLayout" Target="../slideLayouts/slideLayout181.xml"/>
</Relationships>
</file>

<file path=ppt/slides/_rels/slide51.xml.rels><?xml version="1.0" encoding="UTF-8"?>
<Relationships xmlns="http://schemas.openxmlformats.org/package/2006/relationships"><Relationship Id="rId1" Type="http://schemas.openxmlformats.org/officeDocument/2006/relationships/hyperlink" Target="https://www.youtube.com/watch?v=uZlMNUPA26E" TargetMode="External"/><Relationship Id="rId2" Type="http://schemas.openxmlformats.org/officeDocument/2006/relationships/slideLayout" Target="../slideLayouts/slideLayout181.xml"/>
</Relationships>
</file>

<file path=ppt/slides/_rels/slide52.xml.rels><?xml version="1.0" encoding="UTF-8"?>
<Relationships xmlns="http://schemas.openxmlformats.org/package/2006/relationships"><Relationship Id="rId1" Type="http://schemas.openxmlformats.org/officeDocument/2006/relationships/hyperlink" Target="https://www.tableau.com/learn/learning-quiz" TargetMode="External"/><Relationship Id="rId2" Type="http://schemas.openxmlformats.org/officeDocument/2006/relationships/image" Target="../media/image95.png"/><Relationship Id="rId3" Type="http://schemas.openxmlformats.org/officeDocument/2006/relationships/slideLayout" Target="../slideLayouts/slideLayout181.xml"/>
</Relationships>
</file>

<file path=ppt/slides/_rels/slide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0.xml"/>
</Relationships>
</file>

<file path=ppt/slides/_rels/slide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hyperlink" Target="https://flowingdata.com/2017/02/09/how-to-spot-visualization-lies/" TargetMode="External"/><Relationship Id="rId3"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hyperlink" Target="https://flowingdata.com/2017/02/09/how-to-spot-visualization-lies/" TargetMode="External"/><Relationship Id="rId2" Type="http://schemas.openxmlformats.org/officeDocument/2006/relationships/image" Target="../media/image42.png"/><Relationship Id="rId3"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CustomShape 1"/>
          <p:cNvSpPr/>
          <p:nvPr/>
        </p:nvSpPr>
        <p:spPr>
          <a:xfrm>
            <a:off x="1202760" y="284040"/>
            <a:ext cx="9779760" cy="150444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749" name="CustomShape 2"/>
          <p:cNvSpPr/>
          <p:nvPr/>
        </p:nvSpPr>
        <p:spPr>
          <a:xfrm>
            <a:off x="1202760" y="2011680"/>
            <a:ext cx="9779760" cy="42019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7</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3" name="" descr=""/>
          <p:cNvPicPr/>
          <p:nvPr/>
        </p:nvPicPr>
        <p:blipFill>
          <a:blip r:embed="rId1"/>
          <a:stretch/>
        </p:blipFill>
        <p:spPr>
          <a:xfrm>
            <a:off x="609120" y="1947960"/>
            <a:ext cx="5352480" cy="3288600"/>
          </a:xfrm>
          <a:prstGeom prst="rect">
            <a:avLst/>
          </a:prstGeom>
          <a:ln>
            <a:noFill/>
          </a:ln>
        </p:spPr>
      </p:pic>
      <p:sp>
        <p:nvSpPr>
          <p:cNvPr id="784" name="CustomShape 1"/>
          <p:cNvSpPr/>
          <p:nvPr/>
        </p:nvSpPr>
        <p:spPr>
          <a:xfrm>
            <a:off x="609480" y="273600"/>
            <a:ext cx="10969920" cy="1142280"/>
          </a:xfrm>
          <a:prstGeom prst="rect">
            <a:avLst/>
          </a:prstGeom>
          <a:noFill/>
          <a:ln>
            <a:noFill/>
          </a:ln>
        </p:spPr>
        <p:style>
          <a:lnRef idx="0"/>
          <a:fillRef idx="0"/>
          <a:effectRef idx="0"/>
          <a:fontRef idx="minor"/>
        </p:style>
      </p:sp>
      <p:sp>
        <p:nvSpPr>
          <p:cNvPr id="785" name="CustomShape 2"/>
          <p:cNvSpPr/>
          <p:nvPr/>
        </p:nvSpPr>
        <p:spPr>
          <a:xfrm>
            <a:off x="6231960" y="1604520"/>
            <a:ext cx="5352480" cy="189504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786" name="CustomShape 3"/>
          <p:cNvSpPr/>
          <p:nvPr/>
        </p:nvSpPr>
        <p:spPr>
          <a:xfrm>
            <a:off x="6231960" y="3682080"/>
            <a:ext cx="5352480" cy="1895040"/>
          </a:xfrm>
          <a:prstGeom prst="rect">
            <a:avLst/>
          </a:prstGeom>
          <a:noFill/>
          <a:ln>
            <a:noFill/>
          </a:ln>
        </p:spPr>
        <p:style>
          <a:lnRef idx="0"/>
          <a:fillRef idx="0"/>
          <a:effectRef idx="0"/>
          <a:fontRef idx="minor"/>
        </p:style>
        <p:txBody>
          <a:bodyPr lIns="0" rIns="0" tIns="0" bIns="0">
            <a:normAutofit fontScale="45000"/>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It’s easy to cherrypick dates and timeframes to fit a specific narrative. So consider history, what usually happens, and proper baselines to compare against.</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7" name="" descr=""/>
          <p:cNvPicPr/>
          <p:nvPr/>
        </p:nvPicPr>
        <p:blipFill>
          <a:blip r:embed="rId1"/>
          <a:stretch/>
        </p:blipFill>
        <p:spPr>
          <a:xfrm>
            <a:off x="182880" y="2011680"/>
            <a:ext cx="11245320" cy="4478760"/>
          </a:xfrm>
          <a:prstGeom prst="rect">
            <a:avLst/>
          </a:prstGeom>
          <a:ln>
            <a:noFill/>
          </a:ln>
        </p:spPr>
      </p:pic>
      <p:sp>
        <p:nvSpPr>
          <p:cNvPr id="788" name="CustomShape 1"/>
          <p:cNvSpPr/>
          <p:nvPr/>
        </p:nvSpPr>
        <p:spPr>
          <a:xfrm>
            <a:off x="609480" y="273600"/>
            <a:ext cx="10969920" cy="1142280"/>
          </a:xfrm>
          <a:prstGeom prst="rect">
            <a:avLst/>
          </a:prstGeom>
          <a:noFill/>
          <a:ln>
            <a:noFill/>
          </a:ln>
        </p:spPr>
        <p:style>
          <a:lnRef idx="0"/>
          <a:fillRef idx="0"/>
          <a:effectRef idx="0"/>
          <a:fontRef idx="minor"/>
        </p:style>
      </p:sp>
      <p:sp>
        <p:nvSpPr>
          <p:cNvPr id="789" name="CustomShape 2"/>
          <p:cNvSpPr/>
          <p:nvPr/>
        </p:nvSpPr>
        <p:spPr>
          <a:xfrm>
            <a:off x="6231960" y="1604520"/>
            <a:ext cx="5352480" cy="1895040"/>
          </a:xfrm>
          <a:prstGeom prst="rect">
            <a:avLst/>
          </a:prstGeom>
          <a:noFill/>
          <a:ln>
            <a:noFill/>
          </a:ln>
        </p:spPr>
        <p:style>
          <a:lnRef idx="0"/>
          <a:fillRef idx="0"/>
          <a:effectRef idx="0"/>
          <a:fontRef idx="minor"/>
        </p:style>
      </p:sp>
      <p:sp>
        <p:nvSpPr>
          <p:cNvPr id="790" name="CustomShape 3"/>
          <p:cNvSpPr/>
          <p:nvPr/>
        </p:nvSpPr>
        <p:spPr>
          <a:xfrm>
            <a:off x="6231960" y="3682080"/>
            <a:ext cx="5352480" cy="1895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Corrected graph</a:t>
            </a:r>
            <a:endParaRPr b="0" lang="en-US" sz="4400" spc="-1" strike="noStrike">
              <a:latin typeface="Arial"/>
            </a:endParaRPr>
          </a:p>
        </p:txBody>
      </p:sp>
      <p:sp>
        <p:nvSpPr>
          <p:cNvPr id="792" name="CustomShape 2"/>
          <p:cNvSpPr/>
          <p:nvPr/>
        </p:nvSpPr>
        <p:spPr>
          <a:xfrm>
            <a:off x="609480" y="1604520"/>
            <a:ext cx="5352480" cy="3975480"/>
          </a:xfrm>
          <a:prstGeom prst="rect">
            <a:avLst/>
          </a:prstGeom>
          <a:noFill/>
          <a:ln>
            <a:noFill/>
          </a:ln>
        </p:spPr>
        <p:style>
          <a:lnRef idx="0"/>
          <a:fillRef idx="0"/>
          <a:effectRef idx="0"/>
          <a:fontRef idx="minor"/>
        </p:style>
      </p:sp>
      <p:sp>
        <p:nvSpPr>
          <p:cNvPr id="793" name="CustomShape 3"/>
          <p:cNvSpPr/>
          <p:nvPr/>
        </p:nvSpPr>
        <p:spPr>
          <a:xfrm>
            <a:off x="6231960" y="1604520"/>
            <a:ext cx="5352480" cy="1895040"/>
          </a:xfrm>
          <a:prstGeom prst="rect">
            <a:avLst/>
          </a:prstGeom>
          <a:noFill/>
          <a:ln>
            <a:noFill/>
          </a:ln>
        </p:spPr>
        <p:style>
          <a:lnRef idx="0"/>
          <a:fillRef idx="0"/>
          <a:effectRef idx="0"/>
          <a:fontRef idx="minor"/>
        </p:style>
      </p:sp>
      <p:sp>
        <p:nvSpPr>
          <p:cNvPr id="794" name="CustomShape 4"/>
          <p:cNvSpPr/>
          <p:nvPr/>
        </p:nvSpPr>
        <p:spPr>
          <a:xfrm>
            <a:off x="6231960" y="3682080"/>
            <a:ext cx="5352480" cy="1895040"/>
          </a:xfrm>
          <a:prstGeom prst="rect">
            <a:avLst/>
          </a:prstGeom>
          <a:noFill/>
          <a:ln>
            <a:noFill/>
          </a:ln>
        </p:spPr>
        <p:style>
          <a:lnRef idx="0"/>
          <a:fillRef idx="0"/>
          <a:effectRef idx="0"/>
          <a:fontRef idx="minor"/>
        </p:style>
      </p:sp>
      <p:pic>
        <p:nvPicPr>
          <p:cNvPr id="795" name="" descr=""/>
          <p:cNvPicPr/>
          <p:nvPr/>
        </p:nvPicPr>
        <p:blipFill>
          <a:blip r:embed="rId1"/>
          <a:stretch/>
        </p:blipFill>
        <p:spPr>
          <a:xfrm>
            <a:off x="0" y="1509480"/>
            <a:ext cx="12189960" cy="3837240"/>
          </a:xfrm>
          <a:prstGeom prst="rect">
            <a:avLst/>
          </a:prstGeom>
          <a:ln>
            <a:noFill/>
          </a:ln>
        </p:spPr>
      </p:pic>
      <p:sp>
        <p:nvSpPr>
          <p:cNvPr id="796" name="CustomShape 5"/>
          <p:cNvSpPr/>
          <p:nvPr/>
        </p:nvSpPr>
        <p:spPr>
          <a:xfrm>
            <a:off x="822960" y="6217920"/>
            <a:ext cx="845568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https://towardsdatascience.com/5-ways-data-visualizations-can-lie-46e54f41de37</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CustomShape 1"/>
          <p:cNvSpPr/>
          <p:nvPr/>
        </p:nvSpPr>
        <p:spPr>
          <a:xfrm>
            <a:off x="609480" y="273600"/>
            <a:ext cx="10969920" cy="1142280"/>
          </a:xfrm>
          <a:prstGeom prst="rect">
            <a:avLst/>
          </a:prstGeom>
          <a:noFill/>
          <a:ln>
            <a:noFill/>
          </a:ln>
        </p:spPr>
        <p:style>
          <a:lnRef idx="0"/>
          <a:fillRef idx="0"/>
          <a:effectRef idx="0"/>
          <a:fontRef idx="minor"/>
        </p:style>
      </p:sp>
      <p:sp>
        <p:nvSpPr>
          <p:cNvPr id="798" name="CustomShape 2"/>
          <p:cNvSpPr/>
          <p:nvPr/>
        </p:nvSpPr>
        <p:spPr>
          <a:xfrm>
            <a:off x="609480" y="1604520"/>
            <a:ext cx="5352480" cy="3975480"/>
          </a:xfrm>
          <a:prstGeom prst="rect">
            <a:avLst/>
          </a:prstGeom>
          <a:noFill/>
          <a:ln>
            <a:noFill/>
          </a:ln>
        </p:spPr>
        <p:style>
          <a:lnRef idx="0"/>
          <a:fillRef idx="0"/>
          <a:effectRef idx="0"/>
          <a:fontRef idx="minor"/>
        </p:style>
      </p:sp>
      <p:sp>
        <p:nvSpPr>
          <p:cNvPr id="799" name="CustomShape 3"/>
          <p:cNvSpPr/>
          <p:nvPr/>
        </p:nvSpPr>
        <p:spPr>
          <a:xfrm>
            <a:off x="6231960" y="1604520"/>
            <a:ext cx="5352480" cy="1895040"/>
          </a:xfrm>
          <a:prstGeom prst="rect">
            <a:avLst/>
          </a:prstGeom>
          <a:noFill/>
          <a:ln>
            <a:noFill/>
          </a:ln>
        </p:spPr>
        <p:style>
          <a:lnRef idx="0"/>
          <a:fillRef idx="0"/>
          <a:effectRef idx="0"/>
          <a:fontRef idx="minor"/>
        </p:style>
      </p:sp>
      <p:sp>
        <p:nvSpPr>
          <p:cNvPr id="800" name="CustomShape 4"/>
          <p:cNvSpPr/>
          <p:nvPr/>
        </p:nvSpPr>
        <p:spPr>
          <a:xfrm>
            <a:off x="6231960" y="3682080"/>
            <a:ext cx="5352480" cy="1895040"/>
          </a:xfrm>
          <a:prstGeom prst="rect">
            <a:avLst/>
          </a:prstGeom>
          <a:noFill/>
          <a:ln>
            <a:noFill/>
          </a:ln>
        </p:spPr>
        <p:style>
          <a:lnRef idx="0"/>
          <a:fillRef idx="0"/>
          <a:effectRef idx="0"/>
          <a:fontRef idx="minor"/>
        </p:style>
      </p:sp>
      <p:pic>
        <p:nvPicPr>
          <p:cNvPr id="801" name="" descr=""/>
          <p:cNvPicPr/>
          <p:nvPr/>
        </p:nvPicPr>
        <p:blipFill>
          <a:blip r:embed="rId1"/>
          <a:stretch/>
        </p:blipFill>
        <p:spPr>
          <a:xfrm>
            <a:off x="2651760" y="273600"/>
            <a:ext cx="6827400" cy="2512440"/>
          </a:xfrm>
          <a:prstGeom prst="rect">
            <a:avLst/>
          </a:prstGeom>
          <a:ln>
            <a:noFill/>
          </a:ln>
        </p:spPr>
      </p:pic>
      <p:pic>
        <p:nvPicPr>
          <p:cNvPr id="802" name="" descr=""/>
          <p:cNvPicPr/>
          <p:nvPr/>
        </p:nvPicPr>
        <p:blipFill>
          <a:blip r:embed="rId2"/>
          <a:stretch/>
        </p:blipFill>
        <p:spPr>
          <a:xfrm>
            <a:off x="3657600" y="3158280"/>
            <a:ext cx="5667480" cy="33321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Dual axis</a:t>
            </a:r>
            <a:endParaRPr b="0" lang="en-US" sz="4400" spc="-1" strike="noStrike">
              <a:latin typeface="Arial"/>
            </a:endParaRPr>
          </a:p>
        </p:txBody>
      </p:sp>
      <p:sp>
        <p:nvSpPr>
          <p:cNvPr id="804" name="CustomShape 2"/>
          <p:cNvSpPr/>
          <p:nvPr/>
        </p:nvSpPr>
        <p:spPr>
          <a:xfrm>
            <a:off x="609480" y="1604520"/>
            <a:ext cx="5352480" cy="3975480"/>
          </a:xfrm>
          <a:prstGeom prst="rect">
            <a:avLst/>
          </a:prstGeom>
          <a:noFill/>
          <a:ln>
            <a:noFill/>
          </a:ln>
        </p:spPr>
        <p:style>
          <a:lnRef idx="0"/>
          <a:fillRef idx="0"/>
          <a:effectRef idx="0"/>
          <a:fontRef idx="minor"/>
        </p:style>
      </p:sp>
      <p:sp>
        <p:nvSpPr>
          <p:cNvPr id="805" name="CustomShape 3"/>
          <p:cNvSpPr/>
          <p:nvPr/>
        </p:nvSpPr>
        <p:spPr>
          <a:xfrm>
            <a:off x="6231960" y="1604520"/>
            <a:ext cx="5352480" cy="1895040"/>
          </a:xfrm>
          <a:prstGeom prst="rect">
            <a:avLst/>
          </a:prstGeom>
          <a:noFill/>
          <a:ln>
            <a:noFill/>
          </a:ln>
        </p:spPr>
        <p:style>
          <a:lnRef idx="0"/>
          <a:fillRef idx="0"/>
          <a:effectRef idx="0"/>
          <a:fontRef idx="minor"/>
        </p:style>
      </p:sp>
      <p:sp>
        <p:nvSpPr>
          <p:cNvPr id="806" name="CustomShape 4"/>
          <p:cNvSpPr/>
          <p:nvPr/>
        </p:nvSpPr>
        <p:spPr>
          <a:xfrm>
            <a:off x="6231960" y="3682080"/>
            <a:ext cx="5352480" cy="189504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https://www.politifact.com/factchecks/2015/oct/01/jason-chaffetz/chart-shown-planned-parenthood-hearing-misleading-/</a:t>
            </a:r>
            <a:r>
              <a:rPr b="0" lang="en-US" sz="3200" spc="-1" strike="noStrike">
                <a:solidFill>
                  <a:srgbClr val="6eac1c"/>
                </a:solidFill>
                <a:latin typeface="Arial"/>
                <a:ea typeface="DejaVu Sans"/>
              </a:rPr>
              <a:t> </a:t>
            </a:r>
            <a:endParaRPr b="0" lang="en-US" sz="3200" spc="-1" strike="noStrike">
              <a:latin typeface="Arial"/>
            </a:endParaRPr>
          </a:p>
        </p:txBody>
      </p:sp>
      <p:pic>
        <p:nvPicPr>
          <p:cNvPr id="807" name="" descr=""/>
          <p:cNvPicPr/>
          <p:nvPr/>
        </p:nvPicPr>
        <p:blipFill>
          <a:blip r:embed="rId2"/>
          <a:stretch/>
        </p:blipFill>
        <p:spPr>
          <a:xfrm>
            <a:off x="457200" y="1426320"/>
            <a:ext cx="7953480" cy="46069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u think?</a:t>
            </a:r>
            <a:endParaRPr b="0" lang="en-US" sz="4400" spc="-1" strike="noStrike">
              <a:latin typeface="Arial"/>
            </a:endParaRPr>
          </a:p>
        </p:txBody>
      </p:sp>
      <p:sp>
        <p:nvSpPr>
          <p:cNvPr id="809" name="CustomShape 2"/>
          <p:cNvSpPr/>
          <p:nvPr/>
        </p:nvSpPr>
        <p:spPr>
          <a:xfrm>
            <a:off x="609480" y="1604520"/>
            <a:ext cx="5352480" cy="3975480"/>
          </a:xfrm>
          <a:prstGeom prst="rect">
            <a:avLst/>
          </a:prstGeom>
          <a:noFill/>
          <a:ln>
            <a:noFill/>
          </a:ln>
        </p:spPr>
        <p:style>
          <a:lnRef idx="0"/>
          <a:fillRef idx="0"/>
          <a:effectRef idx="0"/>
          <a:fontRef idx="minor"/>
        </p:style>
      </p:sp>
      <p:sp>
        <p:nvSpPr>
          <p:cNvPr id="810" name="CustomShape 3"/>
          <p:cNvSpPr/>
          <p:nvPr/>
        </p:nvSpPr>
        <p:spPr>
          <a:xfrm>
            <a:off x="6231960" y="1604520"/>
            <a:ext cx="5352480" cy="1895040"/>
          </a:xfrm>
          <a:prstGeom prst="rect">
            <a:avLst/>
          </a:prstGeom>
          <a:noFill/>
          <a:ln>
            <a:noFill/>
          </a:ln>
        </p:spPr>
        <p:style>
          <a:lnRef idx="0"/>
          <a:fillRef idx="0"/>
          <a:effectRef idx="0"/>
          <a:fontRef idx="minor"/>
        </p:style>
      </p:sp>
      <p:sp>
        <p:nvSpPr>
          <p:cNvPr id="811" name="CustomShape 4"/>
          <p:cNvSpPr/>
          <p:nvPr/>
        </p:nvSpPr>
        <p:spPr>
          <a:xfrm>
            <a:off x="6231960" y="3682080"/>
            <a:ext cx="5352480" cy="1895040"/>
          </a:xfrm>
          <a:prstGeom prst="rect">
            <a:avLst/>
          </a:prstGeom>
          <a:noFill/>
          <a:ln>
            <a:noFill/>
          </a:ln>
        </p:spPr>
        <p:style>
          <a:lnRef idx="0"/>
          <a:fillRef idx="0"/>
          <a:effectRef idx="0"/>
          <a:fontRef idx="minor"/>
        </p:style>
      </p:sp>
      <p:pic>
        <p:nvPicPr>
          <p:cNvPr id="812" name="" descr=""/>
          <p:cNvPicPr/>
          <p:nvPr/>
        </p:nvPicPr>
        <p:blipFill>
          <a:blip r:embed="rId1"/>
          <a:stretch/>
        </p:blipFill>
        <p:spPr>
          <a:xfrm>
            <a:off x="2124360" y="2286000"/>
            <a:ext cx="7840800" cy="36910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And now?</a:t>
            </a:r>
            <a:endParaRPr b="0" lang="en-US" sz="4400" spc="-1" strike="noStrike">
              <a:latin typeface="Arial"/>
            </a:endParaRPr>
          </a:p>
        </p:txBody>
      </p:sp>
      <p:sp>
        <p:nvSpPr>
          <p:cNvPr id="814" name="CustomShape 2"/>
          <p:cNvSpPr/>
          <p:nvPr/>
        </p:nvSpPr>
        <p:spPr>
          <a:xfrm>
            <a:off x="609480" y="1604520"/>
            <a:ext cx="5352480" cy="3975480"/>
          </a:xfrm>
          <a:prstGeom prst="rect">
            <a:avLst/>
          </a:prstGeom>
          <a:noFill/>
          <a:ln>
            <a:noFill/>
          </a:ln>
        </p:spPr>
        <p:style>
          <a:lnRef idx="0"/>
          <a:fillRef idx="0"/>
          <a:effectRef idx="0"/>
          <a:fontRef idx="minor"/>
        </p:style>
      </p:sp>
      <p:sp>
        <p:nvSpPr>
          <p:cNvPr id="815" name="CustomShape 3"/>
          <p:cNvSpPr/>
          <p:nvPr/>
        </p:nvSpPr>
        <p:spPr>
          <a:xfrm>
            <a:off x="6231960" y="1604520"/>
            <a:ext cx="5352480" cy="189504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https://visualisingadvocacy.org/node/643.html</a:t>
            </a:r>
            <a:r>
              <a:rPr b="0" lang="en-US" sz="3200" spc="-1" strike="noStrike">
                <a:solidFill>
                  <a:srgbClr val="6eac1c"/>
                </a:solidFill>
                <a:latin typeface="Arial"/>
                <a:ea typeface="DejaVu Sans"/>
              </a:rPr>
              <a:t> </a:t>
            </a:r>
            <a:endParaRPr b="0" lang="en-US" sz="3200" spc="-1" strike="noStrike">
              <a:latin typeface="Arial"/>
            </a:endParaRPr>
          </a:p>
        </p:txBody>
      </p:sp>
      <p:sp>
        <p:nvSpPr>
          <p:cNvPr id="816" name="CustomShape 4"/>
          <p:cNvSpPr/>
          <p:nvPr/>
        </p:nvSpPr>
        <p:spPr>
          <a:xfrm>
            <a:off x="6231960" y="3682080"/>
            <a:ext cx="5352480" cy="1895040"/>
          </a:xfrm>
          <a:prstGeom prst="rect">
            <a:avLst/>
          </a:prstGeom>
          <a:noFill/>
          <a:ln>
            <a:noFill/>
          </a:ln>
        </p:spPr>
        <p:style>
          <a:lnRef idx="0"/>
          <a:fillRef idx="0"/>
          <a:effectRef idx="0"/>
          <a:fontRef idx="minor"/>
        </p:style>
      </p:sp>
      <p:pic>
        <p:nvPicPr>
          <p:cNvPr id="817" name="" descr=""/>
          <p:cNvPicPr/>
          <p:nvPr/>
        </p:nvPicPr>
        <p:blipFill>
          <a:blip r:embed="rId2"/>
          <a:stretch/>
        </p:blipFill>
        <p:spPr>
          <a:xfrm>
            <a:off x="240480" y="1737360"/>
            <a:ext cx="6890040" cy="47682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Play more?</a:t>
            </a:r>
            <a:endParaRPr b="0" lang="en-US" sz="4400" spc="-1" strike="noStrike">
              <a:latin typeface="Arial"/>
            </a:endParaRPr>
          </a:p>
        </p:txBody>
      </p:sp>
      <p:sp>
        <p:nvSpPr>
          <p:cNvPr id="819" name="CustomShape 2"/>
          <p:cNvSpPr/>
          <p:nvPr/>
        </p:nvSpPr>
        <p:spPr>
          <a:xfrm>
            <a:off x="609480" y="1604520"/>
            <a:ext cx="5352480" cy="3975480"/>
          </a:xfrm>
          <a:prstGeom prst="rect">
            <a:avLst/>
          </a:prstGeom>
          <a:noFill/>
          <a:ln>
            <a:noFill/>
          </a:ln>
        </p:spPr>
        <p:style>
          <a:lnRef idx="0"/>
          <a:fillRef idx="0"/>
          <a:effectRef idx="0"/>
          <a:fontRef idx="minor"/>
        </p:style>
      </p:sp>
      <p:sp>
        <p:nvSpPr>
          <p:cNvPr id="820" name="CustomShape 3"/>
          <p:cNvSpPr/>
          <p:nvPr/>
        </p:nvSpPr>
        <p:spPr>
          <a:xfrm>
            <a:off x="6231960" y="1604520"/>
            <a:ext cx="5352480" cy="1895040"/>
          </a:xfrm>
          <a:prstGeom prst="rect">
            <a:avLst/>
          </a:prstGeom>
          <a:noFill/>
          <a:ln>
            <a:noFill/>
          </a:ln>
        </p:spPr>
        <p:style>
          <a:lnRef idx="0"/>
          <a:fillRef idx="0"/>
          <a:effectRef idx="0"/>
          <a:fontRef idx="minor"/>
        </p:style>
      </p:sp>
      <p:sp>
        <p:nvSpPr>
          <p:cNvPr id="821" name="CustomShape 4"/>
          <p:cNvSpPr/>
          <p:nvPr/>
        </p:nvSpPr>
        <p:spPr>
          <a:xfrm>
            <a:off x="6231960" y="3682080"/>
            <a:ext cx="5352480" cy="1895040"/>
          </a:xfrm>
          <a:prstGeom prst="rect">
            <a:avLst/>
          </a:prstGeom>
          <a:noFill/>
          <a:ln>
            <a:noFill/>
          </a:ln>
        </p:spPr>
        <p:style>
          <a:lnRef idx="0"/>
          <a:fillRef idx="0"/>
          <a:effectRef idx="0"/>
          <a:fontRef idx="minor"/>
        </p:style>
      </p:sp>
      <p:pic>
        <p:nvPicPr>
          <p:cNvPr id="822" name="" descr=""/>
          <p:cNvPicPr/>
          <p:nvPr/>
        </p:nvPicPr>
        <p:blipFill>
          <a:blip r:embed="rId1"/>
          <a:stretch/>
        </p:blipFill>
        <p:spPr>
          <a:xfrm>
            <a:off x="732960" y="1654920"/>
            <a:ext cx="6161040" cy="45612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3" name="" descr=""/>
          <p:cNvPicPr/>
          <p:nvPr/>
        </p:nvPicPr>
        <p:blipFill>
          <a:blip r:embed="rId1"/>
          <a:stretch/>
        </p:blipFill>
        <p:spPr>
          <a:xfrm>
            <a:off x="609120" y="2152800"/>
            <a:ext cx="5352480" cy="2878560"/>
          </a:xfrm>
          <a:prstGeom prst="rect">
            <a:avLst/>
          </a:prstGeom>
          <a:ln>
            <a:noFill/>
          </a:ln>
        </p:spPr>
      </p:pic>
      <p:sp>
        <p:nvSpPr>
          <p:cNvPr id="824"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Looks better?</a:t>
            </a:r>
            <a:endParaRPr b="0" lang="en-US" sz="4400" spc="-1" strike="noStrike">
              <a:latin typeface="Arial"/>
            </a:endParaRPr>
          </a:p>
        </p:txBody>
      </p:sp>
      <p:sp>
        <p:nvSpPr>
          <p:cNvPr id="825" name="CustomShape 2"/>
          <p:cNvSpPr/>
          <p:nvPr/>
        </p:nvSpPr>
        <p:spPr>
          <a:xfrm>
            <a:off x="6231960" y="1604520"/>
            <a:ext cx="5352480" cy="18950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Age</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End point </a:t>
            </a:r>
            <a:endParaRPr b="0" lang="en-US" sz="3200" spc="-1" strike="noStrike">
              <a:latin typeface="Arial"/>
            </a:endParaRPr>
          </a:p>
        </p:txBody>
      </p:sp>
      <p:sp>
        <p:nvSpPr>
          <p:cNvPr id="826" name="CustomShape 3"/>
          <p:cNvSpPr/>
          <p:nvPr/>
        </p:nvSpPr>
        <p:spPr>
          <a:xfrm>
            <a:off x="6231960" y="3682080"/>
            <a:ext cx="5352480" cy="1895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7" name="" descr=""/>
          <p:cNvPicPr/>
          <p:nvPr/>
        </p:nvPicPr>
        <p:blipFill>
          <a:blip r:embed="rId1"/>
          <a:stretch/>
        </p:blipFill>
        <p:spPr>
          <a:xfrm>
            <a:off x="609120" y="1645200"/>
            <a:ext cx="5352480" cy="3894120"/>
          </a:xfrm>
          <a:prstGeom prst="rect">
            <a:avLst/>
          </a:prstGeom>
          <a:ln>
            <a:noFill/>
          </a:ln>
        </p:spPr>
      </p:pic>
      <p:sp>
        <p:nvSpPr>
          <p:cNvPr id="828"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pic>
        <p:nvPicPr>
          <p:cNvPr id="829" name="" descr=""/>
          <p:cNvPicPr/>
          <p:nvPr/>
        </p:nvPicPr>
        <p:blipFill>
          <a:blip r:embed="rId2"/>
          <a:stretch/>
        </p:blipFill>
        <p:spPr>
          <a:xfrm>
            <a:off x="6231600" y="1672200"/>
            <a:ext cx="5352480" cy="38401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1202760" y="284040"/>
            <a:ext cx="9779760" cy="15044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751" name="CustomShape 2"/>
          <p:cNvSpPr/>
          <p:nvPr/>
        </p:nvSpPr>
        <p:spPr>
          <a:xfrm>
            <a:off x="1202760" y="2011680"/>
            <a:ext cx="9779760" cy="42019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752" name="CustomShape 3"/>
          <p:cNvSpPr/>
          <p:nvPr/>
        </p:nvSpPr>
        <p:spPr>
          <a:xfrm>
            <a:off x="609480" y="273600"/>
            <a:ext cx="10968840" cy="1141200"/>
          </a:xfrm>
          <a:prstGeom prst="rect">
            <a:avLst/>
          </a:prstGeom>
          <a:noFill/>
          <a:ln>
            <a:noFill/>
          </a:ln>
        </p:spPr>
        <p:style>
          <a:lnRef idx="0"/>
          <a:fillRef idx="0"/>
          <a:effectRef idx="0"/>
          <a:fontRef idx="minor"/>
        </p:style>
      </p:sp>
      <p:sp>
        <p:nvSpPr>
          <p:cNvPr id="753" name="CustomShape 4"/>
          <p:cNvSpPr/>
          <p:nvPr/>
        </p:nvSpPr>
        <p:spPr>
          <a:xfrm>
            <a:off x="609480" y="1604520"/>
            <a:ext cx="10968840" cy="39736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a:lnSpc>
                <a:spcPct val="100000"/>
              </a:lnSpc>
              <a:spcBef>
                <a:spcPts val="1417"/>
              </a:spcBef>
            </a:pPr>
            <a:endParaRPr b="0" lang="en-US" sz="1800" spc="-1" strike="noStrike">
              <a:latin typeface="Arial"/>
            </a:endParaRPr>
          </a:p>
        </p:txBody>
      </p:sp>
      <p:sp>
        <p:nvSpPr>
          <p:cNvPr id="754" name="CustomShape 5"/>
          <p:cNvSpPr/>
          <p:nvPr/>
        </p:nvSpPr>
        <p:spPr>
          <a:xfrm>
            <a:off x="609480" y="273600"/>
            <a:ext cx="10971000" cy="1143360"/>
          </a:xfrm>
          <a:prstGeom prst="rect">
            <a:avLst/>
          </a:prstGeom>
          <a:noFill/>
          <a:ln>
            <a:noFill/>
          </a:ln>
        </p:spPr>
        <p:style>
          <a:lnRef idx="0"/>
          <a:fillRef idx="0"/>
          <a:effectRef idx="0"/>
          <a:fontRef idx="minor"/>
        </p:style>
      </p:sp>
      <p:sp>
        <p:nvSpPr>
          <p:cNvPr id="755" name="CustomShape 6"/>
          <p:cNvSpPr/>
          <p:nvPr/>
        </p:nvSpPr>
        <p:spPr>
          <a:xfrm>
            <a:off x="609480" y="1966320"/>
            <a:ext cx="10971000" cy="397584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Project </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Statistics recap </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Lies with visuals </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Exploring resources </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Creating visuals </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Breakout rooms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Solution </a:t>
            </a:r>
            <a:endParaRPr b="0" lang="en-US" sz="4400" spc="-1" strike="noStrike">
              <a:latin typeface="Arial"/>
            </a:endParaRPr>
          </a:p>
        </p:txBody>
      </p:sp>
      <p:sp>
        <p:nvSpPr>
          <p:cNvPr id="831" name="CustomShape 2"/>
          <p:cNvSpPr/>
          <p:nvPr/>
        </p:nvSpPr>
        <p:spPr>
          <a:xfrm>
            <a:off x="609480" y="1604520"/>
            <a:ext cx="5352480" cy="39754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https://www.tessellationtech.io/top-five-ways-mislead-data-visualization/</a:t>
            </a:r>
            <a:r>
              <a:rPr b="0" lang="en-US" sz="3200" spc="-1" strike="noStrike">
                <a:solidFill>
                  <a:srgbClr val="6eac1c"/>
                </a:solidFill>
                <a:latin typeface="Arial"/>
                <a:ea typeface="DejaVu Sans"/>
              </a:rPr>
              <a:t> </a:t>
            </a:r>
            <a:endParaRPr b="0" lang="en-US" sz="3200" spc="-1" strike="noStrike">
              <a:latin typeface="Arial"/>
            </a:endParaRPr>
          </a:p>
        </p:txBody>
      </p:sp>
      <p:sp>
        <p:nvSpPr>
          <p:cNvPr id="832" name="CustomShape 3"/>
          <p:cNvSpPr/>
          <p:nvPr/>
        </p:nvSpPr>
        <p:spPr>
          <a:xfrm>
            <a:off x="6231960" y="1604520"/>
            <a:ext cx="5352480" cy="3975480"/>
          </a:xfrm>
          <a:prstGeom prst="rect">
            <a:avLst/>
          </a:prstGeom>
          <a:noFill/>
          <a:ln>
            <a:noFill/>
          </a:ln>
        </p:spPr>
        <p:style>
          <a:lnRef idx="0"/>
          <a:fillRef idx="0"/>
          <a:effectRef idx="0"/>
          <a:fontRef idx="minor"/>
        </p:style>
      </p:sp>
      <p:pic>
        <p:nvPicPr>
          <p:cNvPr id="833" name="" descr=""/>
          <p:cNvPicPr/>
          <p:nvPr/>
        </p:nvPicPr>
        <p:blipFill>
          <a:blip r:embed="rId2"/>
          <a:stretch/>
        </p:blipFill>
        <p:spPr>
          <a:xfrm>
            <a:off x="4576320" y="1645920"/>
            <a:ext cx="6760440" cy="45889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4" name="" descr=""/>
          <p:cNvPicPr/>
          <p:nvPr/>
        </p:nvPicPr>
        <p:blipFill>
          <a:blip r:embed="rId1"/>
          <a:stretch/>
        </p:blipFill>
        <p:spPr>
          <a:xfrm>
            <a:off x="609120" y="1695240"/>
            <a:ext cx="5352480" cy="3794040"/>
          </a:xfrm>
          <a:prstGeom prst="rect">
            <a:avLst/>
          </a:prstGeom>
          <a:ln>
            <a:noFill/>
          </a:ln>
        </p:spPr>
      </p:pic>
      <p:pic>
        <p:nvPicPr>
          <p:cNvPr id="835" name="" descr=""/>
          <p:cNvPicPr/>
          <p:nvPr/>
        </p:nvPicPr>
        <p:blipFill>
          <a:blip r:embed="rId2"/>
          <a:stretch/>
        </p:blipFill>
        <p:spPr>
          <a:xfrm>
            <a:off x="6231600" y="1726560"/>
            <a:ext cx="5352480" cy="3731400"/>
          </a:xfrm>
          <a:prstGeom prst="rect">
            <a:avLst/>
          </a:prstGeom>
          <a:ln>
            <a:noFill/>
          </a:ln>
        </p:spPr>
      </p:pic>
      <p:sp>
        <p:nvSpPr>
          <p:cNvPr id="836"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Which is better</a:t>
            </a:r>
            <a:endParaRPr b="0" lang="en-US" sz="4400" spc="-1" strike="noStrike">
              <a:latin typeface="Arial"/>
            </a:endParaRPr>
          </a:p>
        </p:txBody>
      </p:sp>
      <p:sp>
        <p:nvSpPr>
          <p:cNvPr id="837" name="CustomShape 2"/>
          <p:cNvSpPr/>
          <p:nvPr/>
        </p:nvSpPr>
        <p:spPr>
          <a:xfrm>
            <a:off x="1371600" y="6400800"/>
            <a:ext cx="745776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https://www.tessellationtech.io/top-five-ways-mislead-data-visualization/</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8" name="" descr=""/>
          <p:cNvPicPr/>
          <p:nvPr/>
        </p:nvPicPr>
        <p:blipFill>
          <a:blip r:embed="rId1"/>
          <a:stretch/>
        </p:blipFill>
        <p:spPr>
          <a:xfrm>
            <a:off x="3416400" y="1604520"/>
            <a:ext cx="5356080" cy="3975480"/>
          </a:xfrm>
          <a:prstGeom prst="rect">
            <a:avLst/>
          </a:prstGeom>
          <a:ln>
            <a:noFill/>
          </a:ln>
        </p:spPr>
      </p:pic>
      <p:sp>
        <p:nvSpPr>
          <p:cNvPr id="839"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0" name="" descr=""/>
          <p:cNvPicPr/>
          <p:nvPr/>
        </p:nvPicPr>
        <p:blipFill>
          <a:blip r:embed="rId1"/>
          <a:stretch/>
        </p:blipFill>
        <p:spPr>
          <a:xfrm>
            <a:off x="6167160" y="1828800"/>
            <a:ext cx="5352480" cy="4021560"/>
          </a:xfrm>
          <a:prstGeom prst="rect">
            <a:avLst/>
          </a:prstGeom>
          <a:ln>
            <a:noFill/>
          </a:ln>
        </p:spPr>
      </p:pic>
      <p:sp>
        <p:nvSpPr>
          <p:cNvPr id="841"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hi-IN" sz="4400" spc="-1" strike="noStrike">
                <a:solidFill>
                  <a:srgbClr val="000000"/>
                </a:solidFill>
                <a:latin typeface="Arial"/>
                <a:cs typeface="DejaVu Sans"/>
              </a:rPr>
              <a:t>دنيا تانية؟</a:t>
            </a:r>
            <a:endParaRPr b="0" lang="en-US" sz="4400" spc="-1" strike="noStrike">
              <a:latin typeface="Arial"/>
            </a:endParaRPr>
          </a:p>
        </p:txBody>
      </p:sp>
      <p:sp>
        <p:nvSpPr>
          <p:cNvPr id="842" name="CustomShape 2"/>
          <p:cNvSpPr/>
          <p:nvPr/>
        </p:nvSpPr>
        <p:spPr>
          <a:xfrm>
            <a:off x="6532920" y="1910880"/>
            <a:ext cx="5352480" cy="3975480"/>
          </a:xfrm>
          <a:prstGeom prst="rect">
            <a:avLst/>
          </a:prstGeom>
          <a:noFill/>
          <a:ln>
            <a:noFill/>
          </a:ln>
        </p:spPr>
        <p:style>
          <a:lnRef idx="0"/>
          <a:fillRef idx="0"/>
          <a:effectRef idx="0"/>
          <a:fontRef idx="minor"/>
        </p:style>
      </p:sp>
      <p:pic>
        <p:nvPicPr>
          <p:cNvPr id="843" name="" descr=""/>
          <p:cNvPicPr/>
          <p:nvPr/>
        </p:nvPicPr>
        <p:blipFill>
          <a:blip r:embed="rId2"/>
          <a:stretch/>
        </p:blipFill>
        <p:spPr>
          <a:xfrm>
            <a:off x="548640" y="1874880"/>
            <a:ext cx="5356080" cy="3975480"/>
          </a:xfrm>
          <a:prstGeom prst="rect">
            <a:avLst/>
          </a:prstGeom>
          <a:ln>
            <a:noFill/>
          </a:ln>
        </p:spPr>
      </p:pic>
      <p:sp>
        <p:nvSpPr>
          <p:cNvPr id="844" name="CustomShape 3"/>
          <p:cNvSpPr/>
          <p:nvPr/>
        </p:nvSpPr>
        <p:spPr>
          <a:xfrm>
            <a:off x="2468880" y="6492240"/>
            <a:ext cx="95576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3"/>
              </a:rPr>
              <a:t>https://medium.com/nightingale/bad-data-visualization-in-the-time-of-covid-19-5a9f8198ce3e</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Anything wrong?</a:t>
            </a:r>
            <a:endParaRPr b="0" lang="en-US" sz="4400" spc="-1" strike="noStrike">
              <a:latin typeface="Arial"/>
            </a:endParaRPr>
          </a:p>
        </p:txBody>
      </p:sp>
      <p:sp>
        <p:nvSpPr>
          <p:cNvPr id="846" name="CustomShape 2"/>
          <p:cNvSpPr/>
          <p:nvPr/>
        </p:nvSpPr>
        <p:spPr>
          <a:xfrm>
            <a:off x="609480" y="1604520"/>
            <a:ext cx="5352480" cy="3975480"/>
          </a:xfrm>
          <a:prstGeom prst="rect">
            <a:avLst/>
          </a:prstGeom>
          <a:noFill/>
          <a:ln>
            <a:noFill/>
          </a:ln>
        </p:spPr>
        <p:style>
          <a:lnRef idx="0"/>
          <a:fillRef idx="0"/>
          <a:effectRef idx="0"/>
          <a:fontRef idx="minor"/>
        </p:style>
      </p:sp>
      <p:sp>
        <p:nvSpPr>
          <p:cNvPr id="847" name="CustomShape 3"/>
          <p:cNvSpPr/>
          <p:nvPr/>
        </p:nvSpPr>
        <p:spPr>
          <a:xfrm>
            <a:off x="6231960" y="1604520"/>
            <a:ext cx="5352480" cy="3975480"/>
          </a:xfrm>
          <a:prstGeom prst="rect">
            <a:avLst/>
          </a:prstGeom>
          <a:noFill/>
          <a:ln>
            <a:noFill/>
          </a:ln>
        </p:spPr>
        <p:style>
          <a:lnRef idx="0"/>
          <a:fillRef idx="0"/>
          <a:effectRef idx="0"/>
          <a:fontRef idx="minor"/>
        </p:style>
      </p:sp>
      <p:pic>
        <p:nvPicPr>
          <p:cNvPr id="848" name="" descr=""/>
          <p:cNvPicPr/>
          <p:nvPr/>
        </p:nvPicPr>
        <p:blipFill>
          <a:blip r:embed="rId1"/>
          <a:stretch/>
        </p:blipFill>
        <p:spPr>
          <a:xfrm>
            <a:off x="3398760" y="2194560"/>
            <a:ext cx="6292080" cy="43938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9" name="" descr=""/>
          <p:cNvPicPr/>
          <p:nvPr/>
        </p:nvPicPr>
        <p:blipFill>
          <a:blip r:embed="rId1"/>
          <a:stretch/>
        </p:blipFill>
        <p:spPr>
          <a:xfrm>
            <a:off x="1301040" y="1604520"/>
            <a:ext cx="3968640" cy="3975480"/>
          </a:xfrm>
          <a:prstGeom prst="rect">
            <a:avLst/>
          </a:prstGeom>
          <a:ln>
            <a:noFill/>
          </a:ln>
        </p:spPr>
      </p:pic>
      <p:pic>
        <p:nvPicPr>
          <p:cNvPr id="850" name="" descr=""/>
          <p:cNvPicPr/>
          <p:nvPr/>
        </p:nvPicPr>
        <p:blipFill>
          <a:blip r:embed="rId2"/>
          <a:stretch/>
        </p:blipFill>
        <p:spPr>
          <a:xfrm>
            <a:off x="6231600" y="1723680"/>
            <a:ext cx="5352480" cy="3737160"/>
          </a:xfrm>
          <a:prstGeom prst="rect">
            <a:avLst/>
          </a:prstGeom>
          <a:ln>
            <a:noFill/>
          </a:ln>
        </p:spPr>
      </p:pic>
      <p:sp>
        <p:nvSpPr>
          <p:cNvPr id="851" name="CustomShape 1"/>
          <p:cNvSpPr/>
          <p:nvPr/>
        </p:nvSpPr>
        <p:spPr>
          <a:xfrm>
            <a:off x="-19440" y="-446760"/>
            <a:ext cx="10969920" cy="2498400"/>
          </a:xfrm>
          <a:prstGeom prst="rect">
            <a:avLst/>
          </a:prstGeom>
          <a:noFill/>
          <a:ln>
            <a:noFill/>
          </a:ln>
        </p:spPr>
        <p:style>
          <a:lnRef idx="0"/>
          <a:fillRef idx="0"/>
          <a:effectRef idx="0"/>
          <a:fontRef idx="minor"/>
        </p:style>
        <p:txBody>
          <a:bodyPr lIns="0" rIns="0" tIns="0" bIns="0" anchor="ctr">
            <a:noAutofit/>
          </a:bodyPr>
          <a:p>
            <a:pPr algn="ctr">
              <a:lnSpc>
                <a:spcPct val="100000"/>
              </a:lnSpc>
            </a:pPr>
            <a:br/>
            <a:r>
              <a:rPr b="0" lang="en-US" sz="4400" spc="-1" strike="noStrike">
                <a:solidFill>
                  <a:srgbClr val="000000"/>
                </a:solidFill>
                <a:latin typeface="Arial"/>
                <a:ea typeface="DejaVu Sans"/>
              </a:rPr>
              <a:t>“</a:t>
            </a:r>
            <a:r>
              <a:rPr b="0" lang="en-US" sz="4400" spc="-1" strike="noStrike">
                <a:solidFill>
                  <a:srgbClr val="000000"/>
                </a:solidFill>
                <a:latin typeface="Arial"/>
                <a:ea typeface="DejaVu Sans"/>
              </a:rPr>
              <a:t>it makes a lot of intuitive sense that masks slow the spread of COVID-19, right?”</a:t>
            </a:r>
            <a:b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2" name="" descr=""/>
          <p:cNvPicPr/>
          <p:nvPr/>
        </p:nvPicPr>
        <p:blipFill>
          <a:blip r:embed="rId1"/>
          <a:stretch/>
        </p:blipFill>
        <p:spPr>
          <a:xfrm>
            <a:off x="91440" y="2286000"/>
            <a:ext cx="5870160" cy="4295880"/>
          </a:xfrm>
          <a:prstGeom prst="rect">
            <a:avLst/>
          </a:prstGeom>
          <a:ln>
            <a:noFill/>
          </a:ln>
        </p:spPr>
      </p:pic>
      <p:pic>
        <p:nvPicPr>
          <p:cNvPr id="853" name="" descr=""/>
          <p:cNvPicPr/>
          <p:nvPr/>
        </p:nvPicPr>
        <p:blipFill>
          <a:blip r:embed="rId2"/>
          <a:stretch/>
        </p:blipFill>
        <p:spPr>
          <a:xfrm>
            <a:off x="6231600" y="2286000"/>
            <a:ext cx="5745240" cy="4295880"/>
          </a:xfrm>
          <a:prstGeom prst="rect">
            <a:avLst/>
          </a:prstGeom>
          <a:ln>
            <a:noFill/>
          </a:ln>
        </p:spPr>
      </p:pic>
      <p:sp>
        <p:nvSpPr>
          <p:cNvPr id="854"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What about this?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5" name="" descr=""/>
          <p:cNvPicPr/>
          <p:nvPr/>
        </p:nvPicPr>
        <p:blipFill>
          <a:blip r:embed="rId1"/>
          <a:stretch/>
        </p:blipFill>
        <p:spPr>
          <a:xfrm>
            <a:off x="796680" y="1604160"/>
            <a:ext cx="3156840" cy="1895040"/>
          </a:xfrm>
          <a:prstGeom prst="rect">
            <a:avLst/>
          </a:prstGeom>
          <a:ln>
            <a:noFill/>
          </a:ln>
        </p:spPr>
      </p:pic>
      <p:pic>
        <p:nvPicPr>
          <p:cNvPr id="856" name="" descr=""/>
          <p:cNvPicPr/>
          <p:nvPr/>
        </p:nvPicPr>
        <p:blipFill>
          <a:blip r:embed="rId2"/>
          <a:stretch/>
        </p:blipFill>
        <p:spPr>
          <a:xfrm>
            <a:off x="4319640" y="1646640"/>
            <a:ext cx="3531240" cy="1810440"/>
          </a:xfrm>
          <a:prstGeom prst="rect">
            <a:avLst/>
          </a:prstGeom>
          <a:ln>
            <a:noFill/>
          </a:ln>
        </p:spPr>
      </p:pic>
      <p:pic>
        <p:nvPicPr>
          <p:cNvPr id="857" name="" descr=""/>
          <p:cNvPicPr/>
          <p:nvPr/>
        </p:nvPicPr>
        <p:blipFill>
          <a:blip r:embed="rId3"/>
          <a:stretch/>
        </p:blipFill>
        <p:spPr>
          <a:xfrm>
            <a:off x="8467200" y="1604160"/>
            <a:ext cx="2656440" cy="1895040"/>
          </a:xfrm>
          <a:prstGeom prst="rect">
            <a:avLst/>
          </a:prstGeom>
          <a:ln>
            <a:noFill/>
          </a:ln>
        </p:spPr>
      </p:pic>
      <p:pic>
        <p:nvPicPr>
          <p:cNvPr id="858" name="" descr=""/>
          <p:cNvPicPr/>
          <p:nvPr/>
        </p:nvPicPr>
        <p:blipFill>
          <a:blip r:embed="rId4"/>
          <a:stretch/>
        </p:blipFill>
        <p:spPr>
          <a:xfrm>
            <a:off x="1230840" y="3681720"/>
            <a:ext cx="2288520" cy="1895040"/>
          </a:xfrm>
          <a:prstGeom prst="rect">
            <a:avLst/>
          </a:prstGeom>
          <a:ln>
            <a:noFill/>
          </a:ln>
        </p:spPr>
      </p:pic>
      <p:pic>
        <p:nvPicPr>
          <p:cNvPr id="859" name="" descr=""/>
          <p:cNvPicPr/>
          <p:nvPr/>
        </p:nvPicPr>
        <p:blipFill>
          <a:blip r:embed="rId5"/>
          <a:stretch/>
        </p:blipFill>
        <p:spPr>
          <a:xfrm>
            <a:off x="4965840" y="3681720"/>
            <a:ext cx="2238480" cy="1895040"/>
          </a:xfrm>
          <a:prstGeom prst="rect">
            <a:avLst/>
          </a:prstGeom>
          <a:ln>
            <a:noFill/>
          </a:ln>
        </p:spPr>
      </p:pic>
      <p:pic>
        <p:nvPicPr>
          <p:cNvPr id="860" name="" descr=""/>
          <p:cNvPicPr/>
          <p:nvPr/>
        </p:nvPicPr>
        <p:blipFill>
          <a:blip r:embed="rId6"/>
          <a:stretch/>
        </p:blipFill>
        <p:spPr>
          <a:xfrm>
            <a:off x="8489880" y="3681720"/>
            <a:ext cx="2610720" cy="1895040"/>
          </a:xfrm>
          <a:prstGeom prst="rect">
            <a:avLst/>
          </a:prstGeom>
          <a:ln>
            <a:noFill/>
          </a:ln>
        </p:spPr>
      </p:pic>
      <p:sp>
        <p:nvSpPr>
          <p:cNvPr id="861"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Any pattern?</a:t>
            </a:r>
            <a:endParaRPr b="0" lang="en-US" sz="4400" spc="-1" strike="noStrike">
              <a:latin typeface="Arial"/>
            </a:endParaRPr>
          </a:p>
        </p:txBody>
      </p:sp>
      <p:pic>
        <p:nvPicPr>
          <p:cNvPr id="862" name="" descr=""/>
          <p:cNvPicPr/>
          <p:nvPr/>
        </p:nvPicPr>
        <p:blipFill>
          <a:blip r:embed="rId7"/>
          <a:stretch/>
        </p:blipFill>
        <p:spPr>
          <a:xfrm>
            <a:off x="274320" y="0"/>
            <a:ext cx="3179160" cy="15314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3" name="" descr=""/>
          <p:cNvPicPr/>
          <p:nvPr/>
        </p:nvPicPr>
        <p:blipFill>
          <a:blip r:embed="rId1"/>
          <a:stretch/>
        </p:blipFill>
        <p:spPr>
          <a:xfrm>
            <a:off x="796680" y="1604160"/>
            <a:ext cx="3156840" cy="1895040"/>
          </a:xfrm>
          <a:prstGeom prst="rect">
            <a:avLst/>
          </a:prstGeom>
          <a:ln>
            <a:noFill/>
          </a:ln>
        </p:spPr>
      </p:pic>
      <p:pic>
        <p:nvPicPr>
          <p:cNvPr id="864" name="" descr=""/>
          <p:cNvPicPr/>
          <p:nvPr/>
        </p:nvPicPr>
        <p:blipFill>
          <a:blip r:embed="rId2"/>
          <a:stretch/>
        </p:blipFill>
        <p:spPr>
          <a:xfrm>
            <a:off x="4319640" y="1646640"/>
            <a:ext cx="3531240" cy="1810440"/>
          </a:xfrm>
          <a:prstGeom prst="rect">
            <a:avLst/>
          </a:prstGeom>
          <a:ln>
            <a:noFill/>
          </a:ln>
        </p:spPr>
      </p:pic>
      <p:pic>
        <p:nvPicPr>
          <p:cNvPr id="865" name="" descr=""/>
          <p:cNvPicPr/>
          <p:nvPr/>
        </p:nvPicPr>
        <p:blipFill>
          <a:blip r:embed="rId3"/>
          <a:stretch/>
        </p:blipFill>
        <p:spPr>
          <a:xfrm>
            <a:off x="8467200" y="1604160"/>
            <a:ext cx="2656440" cy="1895040"/>
          </a:xfrm>
          <a:prstGeom prst="rect">
            <a:avLst/>
          </a:prstGeom>
          <a:ln>
            <a:noFill/>
          </a:ln>
        </p:spPr>
      </p:pic>
      <p:pic>
        <p:nvPicPr>
          <p:cNvPr id="866" name="" descr=""/>
          <p:cNvPicPr/>
          <p:nvPr/>
        </p:nvPicPr>
        <p:blipFill>
          <a:blip r:embed="rId4"/>
          <a:stretch/>
        </p:blipFill>
        <p:spPr>
          <a:xfrm>
            <a:off x="1230840" y="3681720"/>
            <a:ext cx="2288520" cy="1895040"/>
          </a:xfrm>
          <a:prstGeom prst="rect">
            <a:avLst/>
          </a:prstGeom>
          <a:ln>
            <a:noFill/>
          </a:ln>
        </p:spPr>
      </p:pic>
      <p:pic>
        <p:nvPicPr>
          <p:cNvPr id="867" name="" descr=""/>
          <p:cNvPicPr/>
          <p:nvPr/>
        </p:nvPicPr>
        <p:blipFill>
          <a:blip r:embed="rId5"/>
          <a:stretch/>
        </p:blipFill>
        <p:spPr>
          <a:xfrm>
            <a:off x="4965840" y="3681720"/>
            <a:ext cx="2238480" cy="1895040"/>
          </a:xfrm>
          <a:prstGeom prst="rect">
            <a:avLst/>
          </a:prstGeom>
          <a:ln>
            <a:noFill/>
          </a:ln>
        </p:spPr>
      </p:pic>
      <p:pic>
        <p:nvPicPr>
          <p:cNvPr id="868" name="" descr=""/>
          <p:cNvPicPr/>
          <p:nvPr/>
        </p:nvPicPr>
        <p:blipFill>
          <a:blip r:embed="rId6"/>
          <a:stretch/>
        </p:blipFill>
        <p:spPr>
          <a:xfrm>
            <a:off x="8489880" y="3681720"/>
            <a:ext cx="2610720" cy="1895040"/>
          </a:xfrm>
          <a:prstGeom prst="rect">
            <a:avLst/>
          </a:prstGeom>
          <a:ln>
            <a:noFill/>
          </a:ln>
        </p:spPr>
      </p:pic>
      <p:sp>
        <p:nvSpPr>
          <p:cNvPr id="869"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Failure to normalize</a:t>
            </a:r>
            <a:endParaRPr b="0" lang="en-US" sz="4400" spc="-1" strike="noStrike">
              <a:latin typeface="Arial"/>
            </a:endParaRPr>
          </a:p>
        </p:txBody>
      </p:sp>
      <p:pic>
        <p:nvPicPr>
          <p:cNvPr id="870" name="" descr=""/>
          <p:cNvPicPr/>
          <p:nvPr/>
        </p:nvPicPr>
        <p:blipFill>
          <a:blip r:embed="rId7"/>
          <a:stretch/>
        </p:blipFill>
        <p:spPr>
          <a:xfrm>
            <a:off x="274320" y="0"/>
            <a:ext cx="3179160" cy="1531440"/>
          </a:xfrm>
          <a:prstGeom prst="rect">
            <a:avLst/>
          </a:prstGeom>
          <a:ln>
            <a:noFill/>
          </a:ln>
        </p:spPr>
      </p:pic>
      <p:sp>
        <p:nvSpPr>
          <p:cNvPr id="871" name="CustomShape 2"/>
          <p:cNvSpPr/>
          <p:nvPr/>
        </p:nvSpPr>
        <p:spPr>
          <a:xfrm>
            <a:off x="822960" y="6217920"/>
            <a:ext cx="9711720" cy="600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Bad Data Visualization in the Time of COVID-19 | by Danny D. Leybzon | Nightingale | Medium</a:t>
            </a:r>
            <a:endParaRPr b="0" lang="en-US" sz="1800" spc="-1" strike="noStrike">
              <a:latin typeface="Arial"/>
            </a:endParaRPr>
          </a:p>
          <a:p>
            <a:pPr>
              <a:lnSpc>
                <a:spcPct val="100000"/>
              </a:lnSpc>
            </a:pPr>
            <a:r>
              <a:rPr b="0" lang="en-US" sz="1800" spc="-1" strike="noStrike" u="sng">
                <a:solidFill>
                  <a:srgbClr val="6eac1c"/>
                </a:solidFill>
                <a:uFillTx/>
                <a:latin typeface="Arial"/>
                <a:ea typeface="DejaVu Sans"/>
                <a:hlinkClick r:id="rId8"/>
              </a:rPr>
              <a:t>https://medium.com/nightingale/bad-data-visualization-in-the-time-of-covid-19-5a9f8198ce3e</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2" name="" descr=""/>
          <p:cNvPicPr/>
          <p:nvPr/>
        </p:nvPicPr>
        <p:blipFill>
          <a:blip r:embed="rId1"/>
          <a:stretch/>
        </p:blipFill>
        <p:spPr>
          <a:xfrm>
            <a:off x="1881000" y="2419560"/>
            <a:ext cx="8427960" cy="2017440"/>
          </a:xfrm>
          <a:prstGeom prst="rect">
            <a:avLst/>
          </a:prstGeom>
          <a:ln>
            <a:noFill/>
          </a:ln>
        </p:spPr>
      </p:pic>
      <p:sp>
        <p:nvSpPr>
          <p:cNvPr id="873"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penguins</a:t>
            </a:r>
            <a:endParaRPr b="0" lang="en-US" sz="4400" spc="-1" strike="noStrike">
              <a:latin typeface="Arial"/>
            </a:endParaRPr>
          </a:p>
        </p:txBody>
      </p:sp>
      <p:sp>
        <p:nvSpPr>
          <p:cNvPr id="874" name="CustomShape 2"/>
          <p:cNvSpPr/>
          <p:nvPr/>
        </p:nvSpPr>
        <p:spPr>
          <a:xfrm>
            <a:off x="609480" y="1604520"/>
            <a:ext cx="10971000" cy="397584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en-US" sz="3200" spc="-1" strike="noStrike">
                <a:solidFill>
                  <a:srgbClr val="000000"/>
                </a:solidFill>
                <a:latin typeface="Arial"/>
                <a:ea typeface="DejaVu Sans"/>
              </a:rPr>
              <a:t>How to visualize?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Breakout room</a:t>
            </a:r>
            <a:endParaRPr b="0" lang="en-US" sz="4400" spc="-1" strike="noStrike">
              <a:latin typeface="Arial"/>
            </a:endParaRPr>
          </a:p>
        </p:txBody>
      </p:sp>
      <p:sp>
        <p:nvSpPr>
          <p:cNvPr id="757" name="CustomShape 2"/>
          <p:cNvSpPr/>
          <p:nvPr/>
        </p:nvSpPr>
        <p:spPr>
          <a:xfrm>
            <a:off x="609480" y="1604520"/>
            <a:ext cx="5352480" cy="3975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solidFill>
                  <a:srgbClr val="000000"/>
                </a:solidFill>
                <a:latin typeface="Arial"/>
                <a:ea typeface="DejaVu Sans"/>
              </a:rPr>
              <a:t>Visuals lie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5" name="" descr=""/>
          <p:cNvPicPr/>
          <p:nvPr/>
        </p:nvPicPr>
        <p:blipFill>
          <a:blip r:embed="rId1"/>
          <a:stretch/>
        </p:blipFill>
        <p:spPr>
          <a:xfrm>
            <a:off x="609120" y="1846800"/>
            <a:ext cx="5352840" cy="3490920"/>
          </a:xfrm>
          <a:prstGeom prst="rect">
            <a:avLst/>
          </a:prstGeom>
          <a:ln>
            <a:noFill/>
          </a:ln>
        </p:spPr>
      </p:pic>
      <p:pic>
        <p:nvPicPr>
          <p:cNvPr id="876" name="" descr=""/>
          <p:cNvPicPr/>
          <p:nvPr/>
        </p:nvPicPr>
        <p:blipFill>
          <a:blip r:embed="rId2"/>
          <a:stretch/>
        </p:blipFill>
        <p:spPr>
          <a:xfrm>
            <a:off x="6231600" y="2084040"/>
            <a:ext cx="5352840" cy="3016440"/>
          </a:xfrm>
          <a:prstGeom prst="rect">
            <a:avLst/>
          </a:prstGeom>
          <a:ln>
            <a:noFill/>
          </a:ln>
        </p:spPr>
      </p:pic>
      <p:sp>
        <p:nvSpPr>
          <p:cNvPr id="877" name="CustomShape 1"/>
          <p:cNvSpPr/>
          <p:nvPr/>
        </p:nvSpPr>
        <p:spPr>
          <a:xfrm>
            <a:off x="609480" y="273600"/>
            <a:ext cx="10971000" cy="1143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8" name="" descr=""/>
          <p:cNvPicPr/>
          <p:nvPr/>
        </p:nvPicPr>
        <p:blipFill>
          <a:blip r:embed="rId1"/>
          <a:stretch/>
        </p:blipFill>
        <p:spPr>
          <a:xfrm>
            <a:off x="3200400" y="2194560"/>
            <a:ext cx="5798880" cy="4307400"/>
          </a:xfrm>
          <a:prstGeom prst="rect">
            <a:avLst/>
          </a:prstGeom>
          <a:ln>
            <a:noFill/>
          </a:ln>
        </p:spPr>
      </p:pic>
      <p:sp>
        <p:nvSpPr>
          <p:cNvPr id="879"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Market share (Slintel)</a:t>
            </a:r>
            <a:endParaRPr b="0" lang="en-US" sz="4400" spc="-1" strike="noStrike">
              <a:latin typeface="Arial"/>
            </a:endParaRPr>
          </a:p>
        </p:txBody>
      </p:sp>
      <p:sp>
        <p:nvSpPr>
          <p:cNvPr id="880" name="CustomShape 2"/>
          <p:cNvSpPr/>
          <p:nvPr/>
        </p:nvSpPr>
        <p:spPr>
          <a:xfrm>
            <a:off x="609480" y="1604520"/>
            <a:ext cx="10969200" cy="3974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CustomShape 1"/>
          <p:cNvSpPr/>
          <p:nvPr/>
        </p:nvSpPr>
        <p:spPr>
          <a:xfrm>
            <a:off x="609480" y="273600"/>
            <a:ext cx="10969200" cy="1141560"/>
          </a:xfrm>
          <a:prstGeom prst="rect">
            <a:avLst/>
          </a:prstGeom>
          <a:noFill/>
          <a:ln>
            <a:noFill/>
          </a:ln>
        </p:spPr>
        <p:style>
          <a:lnRef idx="0"/>
          <a:fillRef idx="0"/>
          <a:effectRef idx="0"/>
          <a:fontRef idx="minor"/>
        </p:style>
      </p:sp>
      <p:sp>
        <p:nvSpPr>
          <p:cNvPr id="882" name="CustomShape 2"/>
          <p:cNvSpPr/>
          <p:nvPr/>
        </p:nvSpPr>
        <p:spPr>
          <a:xfrm>
            <a:off x="609480" y="1604520"/>
            <a:ext cx="10969200" cy="3974040"/>
          </a:xfrm>
          <a:prstGeom prst="rect">
            <a:avLst/>
          </a:prstGeom>
          <a:noFill/>
          <a:ln>
            <a:noFill/>
          </a:ln>
        </p:spPr>
        <p:style>
          <a:lnRef idx="0"/>
          <a:fillRef idx="0"/>
          <a:effectRef idx="0"/>
          <a:fontRef idx="minor"/>
        </p:style>
      </p:sp>
      <p:pic>
        <p:nvPicPr>
          <p:cNvPr id="883" name="" descr=""/>
          <p:cNvPicPr/>
          <p:nvPr/>
        </p:nvPicPr>
        <p:blipFill>
          <a:blip r:embed="rId1"/>
          <a:stretch/>
        </p:blipFill>
        <p:spPr>
          <a:xfrm>
            <a:off x="1188720" y="2319840"/>
            <a:ext cx="9982800" cy="41691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4" name="CustomShape 1"/>
          <p:cNvSpPr/>
          <p:nvPr/>
        </p:nvSpPr>
        <p:spPr>
          <a:xfrm>
            <a:off x="609480" y="273600"/>
            <a:ext cx="10969200" cy="1141560"/>
          </a:xfrm>
          <a:prstGeom prst="rect">
            <a:avLst/>
          </a:prstGeom>
          <a:noFill/>
          <a:ln>
            <a:noFill/>
          </a:ln>
        </p:spPr>
        <p:style>
          <a:lnRef idx="0"/>
          <a:fillRef idx="0"/>
          <a:effectRef idx="0"/>
          <a:fontRef idx="minor"/>
        </p:style>
      </p:sp>
      <p:sp>
        <p:nvSpPr>
          <p:cNvPr id="885" name="CustomShape 2"/>
          <p:cNvSpPr/>
          <p:nvPr/>
        </p:nvSpPr>
        <p:spPr>
          <a:xfrm>
            <a:off x="609480" y="1604520"/>
            <a:ext cx="10969200" cy="3974040"/>
          </a:xfrm>
          <a:prstGeom prst="rect">
            <a:avLst/>
          </a:prstGeom>
          <a:noFill/>
          <a:ln>
            <a:noFill/>
          </a:ln>
        </p:spPr>
        <p:style>
          <a:lnRef idx="0"/>
          <a:fillRef idx="0"/>
          <a:effectRef idx="0"/>
          <a:fontRef idx="minor"/>
        </p:style>
      </p:sp>
      <p:pic>
        <p:nvPicPr>
          <p:cNvPr id="886" name="" descr=""/>
          <p:cNvPicPr/>
          <p:nvPr/>
        </p:nvPicPr>
        <p:blipFill>
          <a:blip r:embed="rId1"/>
          <a:stretch/>
        </p:blipFill>
        <p:spPr>
          <a:xfrm>
            <a:off x="1188720" y="1650240"/>
            <a:ext cx="9330840" cy="49302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Visual vocabulary</a:t>
            </a:r>
            <a:endParaRPr b="0" lang="en-US" sz="4400" spc="-1" strike="noStrike">
              <a:latin typeface="Arial"/>
            </a:endParaRPr>
          </a:p>
        </p:txBody>
      </p:sp>
      <p:pic>
        <p:nvPicPr>
          <p:cNvPr id="888" name="" descr=""/>
          <p:cNvPicPr/>
          <p:nvPr/>
        </p:nvPicPr>
        <p:blipFill>
          <a:blip r:embed="rId1"/>
          <a:stretch/>
        </p:blipFill>
        <p:spPr>
          <a:xfrm>
            <a:off x="1371600" y="1824120"/>
            <a:ext cx="9628560" cy="4939560"/>
          </a:xfrm>
          <a:prstGeom prst="rect">
            <a:avLst/>
          </a:prstGeom>
          <a:ln>
            <a:noFill/>
          </a:ln>
        </p:spPr>
      </p:pic>
      <p:sp>
        <p:nvSpPr>
          <p:cNvPr id="889" name="CustomShape 2"/>
          <p:cNvSpPr/>
          <p:nvPr/>
        </p:nvSpPr>
        <p:spPr>
          <a:xfrm>
            <a:off x="640080" y="6126480"/>
            <a:ext cx="11051280" cy="372240"/>
          </a:xfrm>
          <a:prstGeom prst="rect">
            <a:avLst/>
          </a:prstGeom>
          <a:noFill/>
          <a:ln>
            <a:noFill/>
          </a:ln>
        </p:spPr>
        <p:style>
          <a:lnRef idx="0"/>
          <a:fillRef idx="0"/>
          <a:effectRef idx="0"/>
          <a:fontRef idx="minor"/>
        </p:style>
        <p:txBody>
          <a:bodyPr lIns="90000" rIns="90000" tIns="45000" bIns="45000">
            <a:noAutofit/>
          </a:bodyPr>
          <a:p>
            <a:pPr marL="216000" indent="-213480">
              <a:lnSpc>
                <a:spcPct val="100000"/>
              </a:lnSpc>
              <a:tabLst>
                <a:tab algn="l" pos="0"/>
              </a:tabLst>
            </a:pPr>
            <a:r>
              <a:rPr b="0" lang="en-US" sz="2000" spc="-1" strike="noStrike" u="sng">
                <a:solidFill>
                  <a:srgbClr val="6eac1c"/>
                </a:solidFill>
                <a:uFillTx/>
                <a:latin typeface="Arial"/>
                <a:ea typeface="DejaVu Sans"/>
                <a:hlinkClick r:id="rId2"/>
              </a:rPr>
              <a:t>https://public.tableau.com/views/VisualVocabulary/VisualVocabulary?%3AshowVizHome=no</a:t>
            </a:r>
            <a:r>
              <a:rPr b="0" lang="en-US" sz="2000" spc="-1" strike="noStrike">
                <a:solidFill>
                  <a:srgbClr val="000000"/>
                </a:solidFill>
                <a:latin typeface="Arial"/>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CustomShape 1"/>
          <p:cNvSpPr/>
          <p:nvPr/>
        </p:nvSpPr>
        <p:spPr>
          <a:xfrm>
            <a:off x="609480" y="273600"/>
            <a:ext cx="10969200" cy="1141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cookbook</a:t>
            </a:r>
            <a:endParaRPr b="0" lang="en-US" sz="4400" spc="-1" strike="noStrike">
              <a:latin typeface="Arial"/>
            </a:endParaRPr>
          </a:p>
        </p:txBody>
      </p:sp>
      <p:pic>
        <p:nvPicPr>
          <p:cNvPr id="891" name="" descr=""/>
          <p:cNvPicPr/>
          <p:nvPr/>
        </p:nvPicPr>
        <p:blipFill>
          <a:blip r:embed="rId1"/>
          <a:stretch/>
        </p:blipFill>
        <p:spPr>
          <a:xfrm>
            <a:off x="1188720" y="2560320"/>
            <a:ext cx="9781200" cy="3746160"/>
          </a:xfrm>
          <a:prstGeom prst="rect">
            <a:avLst/>
          </a:prstGeom>
          <a:ln>
            <a:noFill/>
          </a:ln>
        </p:spPr>
      </p:pic>
      <p:sp>
        <p:nvSpPr>
          <p:cNvPr id="892" name="CustomShape 2"/>
          <p:cNvSpPr/>
          <p:nvPr/>
        </p:nvSpPr>
        <p:spPr>
          <a:xfrm>
            <a:off x="365760" y="6583680"/>
            <a:ext cx="83530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https://public.tableau.com/app/profile/josh.weyburne/viz/CookBook/VizCookbook</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CustomShape 1"/>
          <p:cNvSpPr/>
          <p:nvPr/>
        </p:nvSpPr>
        <p:spPr>
          <a:xfrm>
            <a:off x="609480" y="273600"/>
            <a:ext cx="10969200" cy="1141560"/>
          </a:xfrm>
          <a:prstGeom prst="rect">
            <a:avLst/>
          </a:prstGeom>
          <a:noFill/>
          <a:ln>
            <a:noFill/>
          </a:ln>
        </p:spPr>
        <p:style>
          <a:lnRef idx="0"/>
          <a:fillRef idx="0"/>
          <a:effectRef idx="0"/>
          <a:fontRef idx="minor"/>
        </p:style>
      </p:sp>
      <p:pic>
        <p:nvPicPr>
          <p:cNvPr id="894" name="" descr=""/>
          <p:cNvPicPr/>
          <p:nvPr/>
        </p:nvPicPr>
        <p:blipFill>
          <a:blip r:embed="rId1"/>
          <a:stretch/>
        </p:blipFill>
        <p:spPr>
          <a:xfrm>
            <a:off x="2377440" y="1280160"/>
            <a:ext cx="7250760" cy="506556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95" name="CustomShape 1"/>
          <p:cNvSpPr/>
          <p:nvPr/>
        </p:nvSpPr>
        <p:spPr>
          <a:xfrm>
            <a:off x="609480" y="273600"/>
            <a:ext cx="10969200" cy="1141560"/>
          </a:xfrm>
          <a:prstGeom prst="rect">
            <a:avLst/>
          </a:prstGeom>
          <a:noFill/>
          <a:ln>
            <a:noFill/>
          </a:ln>
        </p:spPr>
        <p:style>
          <a:lnRef idx="0"/>
          <a:fillRef idx="0"/>
          <a:effectRef idx="0"/>
          <a:fontRef idx="minor"/>
        </p:style>
      </p:sp>
      <p:pic>
        <p:nvPicPr>
          <p:cNvPr id="896" name="" descr=""/>
          <p:cNvPicPr/>
          <p:nvPr/>
        </p:nvPicPr>
        <p:blipFill>
          <a:blip r:embed="rId1"/>
          <a:stretch/>
        </p:blipFill>
        <p:spPr>
          <a:xfrm>
            <a:off x="2103120" y="2802600"/>
            <a:ext cx="8350200" cy="24066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CustomShape 1"/>
          <p:cNvSpPr/>
          <p:nvPr/>
        </p:nvSpPr>
        <p:spPr>
          <a:xfrm>
            <a:off x="609480" y="273600"/>
            <a:ext cx="10969200" cy="1141560"/>
          </a:xfrm>
          <a:prstGeom prst="rect">
            <a:avLst/>
          </a:prstGeom>
          <a:noFill/>
          <a:ln>
            <a:noFill/>
          </a:ln>
        </p:spPr>
        <p:style>
          <a:lnRef idx="0"/>
          <a:fillRef idx="0"/>
          <a:effectRef idx="0"/>
          <a:fontRef idx="minor"/>
        </p:style>
      </p:sp>
      <p:pic>
        <p:nvPicPr>
          <p:cNvPr id="898" name="" descr=""/>
          <p:cNvPicPr/>
          <p:nvPr/>
        </p:nvPicPr>
        <p:blipFill>
          <a:blip r:embed="rId1"/>
          <a:stretch/>
        </p:blipFill>
        <p:spPr>
          <a:xfrm>
            <a:off x="2103120" y="2011680"/>
            <a:ext cx="7940520" cy="46198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CustomShape 1"/>
          <p:cNvSpPr/>
          <p:nvPr/>
        </p:nvSpPr>
        <p:spPr>
          <a:xfrm>
            <a:off x="609480" y="221040"/>
            <a:ext cx="10969920" cy="1247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Non-aggregating numerical dimensions</a:t>
            </a:r>
            <a:br/>
            <a:endParaRPr b="0" lang="en-US" sz="4400" spc="-1" strike="noStrike">
              <a:latin typeface="Arial"/>
            </a:endParaRPr>
          </a:p>
        </p:txBody>
      </p:sp>
      <p:sp>
        <p:nvSpPr>
          <p:cNvPr id="900"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u="sng">
                <a:solidFill>
                  <a:srgbClr val="6eac1c"/>
                </a:solidFill>
                <a:uFillTx/>
                <a:latin typeface="Arial"/>
                <a:ea typeface="DejaVu Sans"/>
                <a:hlinkClick r:id="rId1"/>
              </a:rPr>
              <a:t>https://campus.datacamp.com/courses/analyzing-data-in-tableau/preparing-for-analysis?ex=2</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More caffeine, brewed coffee or tea?</a:t>
            </a:r>
            <a:endParaRPr b="0" lang="en-US" sz="4400" spc="-1" strike="noStrike">
              <a:latin typeface="Arial"/>
            </a:endParaRPr>
          </a:p>
        </p:txBody>
      </p:sp>
      <p:sp>
        <p:nvSpPr>
          <p:cNvPr id="759" name="CustomShape 2"/>
          <p:cNvSpPr/>
          <p:nvPr/>
        </p:nvSpPr>
        <p:spPr>
          <a:xfrm>
            <a:off x="609480" y="1604520"/>
            <a:ext cx="5352480" cy="3975480"/>
          </a:xfrm>
          <a:prstGeom prst="rect">
            <a:avLst/>
          </a:prstGeom>
          <a:noFill/>
          <a:ln>
            <a:noFill/>
          </a:ln>
        </p:spPr>
        <p:style>
          <a:lnRef idx="0"/>
          <a:fillRef idx="0"/>
          <a:effectRef idx="0"/>
          <a:fontRef idx="minor"/>
        </p:style>
      </p:sp>
      <p:sp>
        <p:nvSpPr>
          <p:cNvPr id="760" name="CustomShape 3"/>
          <p:cNvSpPr/>
          <p:nvPr/>
        </p:nvSpPr>
        <p:spPr>
          <a:xfrm>
            <a:off x="6231960" y="1604520"/>
            <a:ext cx="5352480" cy="3975480"/>
          </a:xfrm>
          <a:prstGeom prst="rect">
            <a:avLst/>
          </a:prstGeom>
          <a:noFill/>
          <a:ln>
            <a:noFill/>
          </a:ln>
        </p:spPr>
        <p:style>
          <a:lnRef idx="0"/>
          <a:fillRef idx="0"/>
          <a:effectRef idx="0"/>
          <a:fontRef idx="minor"/>
        </p:style>
      </p:sp>
      <p:pic>
        <p:nvPicPr>
          <p:cNvPr id="761" name="" descr=""/>
          <p:cNvPicPr/>
          <p:nvPr/>
        </p:nvPicPr>
        <p:blipFill>
          <a:blip r:embed="rId1"/>
          <a:stretch/>
        </p:blipFill>
        <p:spPr>
          <a:xfrm>
            <a:off x="914400" y="1787040"/>
            <a:ext cx="9147600" cy="497772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Dimensions and measures</a:t>
            </a:r>
            <a:endParaRPr b="0" lang="en-US" sz="4400" spc="-1" strike="noStrike">
              <a:latin typeface="Arial"/>
            </a:endParaRPr>
          </a:p>
        </p:txBody>
      </p:sp>
      <p:sp>
        <p:nvSpPr>
          <p:cNvPr id="902"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chor="ctr">
            <a:noAutofit/>
          </a:bodyPr>
          <a:p>
            <a:pPr algn="ctr">
              <a:lnSpc>
                <a:spcPct val="100000"/>
              </a:lnSpc>
            </a:pPr>
            <a:endParaRPr b="0" lang="en-US" sz="1800" spc="-1" strike="noStrike">
              <a:latin typeface="Arial"/>
            </a:endParaRPr>
          </a:p>
          <a:p>
            <a:pPr algn="ctr">
              <a:lnSpc>
                <a:spcPct val="100000"/>
              </a:lnSpc>
            </a:pPr>
            <a:r>
              <a:rPr b="0" lang="en-US" sz="3200" spc="-1" strike="noStrike" u="sng">
                <a:solidFill>
                  <a:srgbClr val="6eac1c"/>
                </a:solidFill>
                <a:uFillTx/>
                <a:latin typeface="Arial"/>
                <a:ea typeface="DejaVu Sans"/>
                <a:hlinkClick r:id="rId1"/>
              </a:rPr>
              <a:t>https://campus.datacamp.com/courses/introduction-to-tableau/getting-started-with-tableau?ex=6</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Segmenting using dimensions</a:t>
            </a:r>
            <a:endParaRPr b="0" lang="en-US" sz="4400" spc="-1" strike="noStrike">
              <a:latin typeface="Arial"/>
            </a:endParaRPr>
          </a:p>
        </p:txBody>
      </p:sp>
      <p:sp>
        <p:nvSpPr>
          <p:cNvPr id="904"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https://campus.datacamp.com/courses/introduction-to-tableau/getting-started-with-tableau?ex=9</a:t>
            </a:r>
            <a:r>
              <a:rPr b="0" lang="en-US" sz="3200" spc="-1" strike="noStrike">
                <a:solidFill>
                  <a:srgbClr val="6eac1c"/>
                </a:solidFill>
                <a:latin typeface="Arial"/>
                <a:ea typeface="DejaVu Sans"/>
              </a:rPr>
              <a:t> </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data validation</a:t>
            </a:r>
            <a:endParaRPr b="0" lang="en-US" sz="4400" spc="-1" strike="noStrike">
              <a:latin typeface="Arial"/>
            </a:endParaRPr>
          </a:p>
        </p:txBody>
      </p:sp>
      <p:sp>
        <p:nvSpPr>
          <p:cNvPr id="906" name="CustomShape 2"/>
          <p:cNvSpPr/>
          <p:nvPr/>
        </p:nvSpPr>
        <p:spPr>
          <a:xfrm>
            <a:off x="609480" y="1604520"/>
            <a:ext cx="10969920" cy="3974760"/>
          </a:xfrm>
          <a:prstGeom prst="rect">
            <a:avLst/>
          </a:prstGeom>
          <a:noFill/>
          <a:ln>
            <a:noFill/>
          </a:ln>
        </p:spPr>
        <p:style>
          <a:lnRef idx="0"/>
          <a:fillRef idx="0"/>
          <a:effectRef idx="0"/>
          <a:fontRef idx="minor"/>
        </p:style>
      </p:sp>
      <p:pic>
        <p:nvPicPr>
          <p:cNvPr id="907" name="" descr=""/>
          <p:cNvPicPr/>
          <p:nvPr/>
        </p:nvPicPr>
        <p:blipFill>
          <a:blip r:embed="rId1"/>
          <a:stretch/>
        </p:blipFill>
        <p:spPr>
          <a:xfrm>
            <a:off x="1524240" y="2377440"/>
            <a:ext cx="10177560" cy="30150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Preparing data</a:t>
            </a:r>
            <a:endParaRPr b="0" lang="en-US" sz="4400" spc="-1" strike="noStrike">
              <a:latin typeface="Arial"/>
            </a:endParaRPr>
          </a:p>
        </p:txBody>
      </p:sp>
      <p:sp>
        <p:nvSpPr>
          <p:cNvPr id="909" name="CustomShape 2"/>
          <p:cNvSpPr/>
          <p:nvPr/>
        </p:nvSpPr>
        <p:spPr>
          <a:xfrm>
            <a:off x="609480" y="1604520"/>
            <a:ext cx="10969920" cy="3974760"/>
          </a:xfrm>
          <a:prstGeom prst="rect">
            <a:avLst/>
          </a:prstGeom>
          <a:noFill/>
          <a:ln>
            <a:noFill/>
          </a:ln>
        </p:spPr>
        <p:style>
          <a:lnRef idx="0"/>
          <a:fillRef idx="0"/>
          <a:effectRef idx="0"/>
          <a:fontRef idx="minor"/>
        </p:style>
      </p:sp>
      <p:pic>
        <p:nvPicPr>
          <p:cNvPr id="910" name="" descr=""/>
          <p:cNvPicPr/>
          <p:nvPr/>
        </p:nvPicPr>
        <p:blipFill>
          <a:blip r:embed="rId1"/>
          <a:stretch/>
        </p:blipFill>
        <p:spPr>
          <a:xfrm>
            <a:off x="1432800" y="1772280"/>
            <a:ext cx="9537480" cy="47174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Cleaning up</a:t>
            </a:r>
            <a:endParaRPr b="0" lang="en-US" sz="4400" spc="-1" strike="noStrike">
              <a:latin typeface="Arial"/>
            </a:endParaRPr>
          </a:p>
        </p:txBody>
      </p:sp>
      <p:sp>
        <p:nvSpPr>
          <p:cNvPr id="912"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Calculating </a:t>
            </a:r>
            <a:endParaRPr b="0" lang="en-US" sz="4400" spc="-1" strike="noStrike">
              <a:latin typeface="Arial"/>
            </a:endParaRPr>
          </a:p>
        </p:txBody>
      </p:sp>
      <p:sp>
        <p:nvSpPr>
          <p:cNvPr id="914"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https://campus.datacamp.com/courses/analyzing-data-in-tableau/preparing-for-analysis?ex=7</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Slicing and dicing</a:t>
            </a:r>
            <a:endParaRPr b="0" lang="en-US" sz="4400" spc="-1" strike="noStrike">
              <a:latin typeface="Arial"/>
            </a:endParaRPr>
          </a:p>
        </p:txBody>
      </p:sp>
      <p:sp>
        <p:nvSpPr>
          <p:cNvPr id="916"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https://campus.datacamp.com/courses/analyzing-data-in-tableau/preparing-for-analysis?ex=14</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treemap</a:t>
            </a:r>
            <a:endParaRPr b="0" lang="en-US" sz="4400" spc="-1" strike="noStrike">
              <a:latin typeface="Arial"/>
            </a:endParaRPr>
          </a:p>
        </p:txBody>
      </p:sp>
      <p:sp>
        <p:nvSpPr>
          <p:cNvPr id="918"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https://campus.datacamp.com/courses/analyzing-data-in-tableau/preparing-for-analysis?ex=16</a:t>
            </a:r>
            <a:r>
              <a:rPr b="0" lang="en-US" sz="3200" spc="-1" strike="noStrike">
                <a:solidFill>
                  <a:srgbClr val="6eac1c"/>
                </a:solidFill>
                <a:latin typeface="Arial"/>
                <a:ea typeface="DejaVu Sans"/>
              </a:rPr>
              <a:t> </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Nice exercise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Solve it ur way</a:t>
            </a:r>
            <a:endParaRPr b="0" lang="en-US" sz="4400" spc="-1" strike="noStrike">
              <a:latin typeface="Arial"/>
            </a:endParaRPr>
          </a:p>
        </p:txBody>
      </p:sp>
      <p:sp>
        <p:nvSpPr>
          <p:cNvPr id="920"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https://campus.datacamp.com/courses/analyzing-data-in-tableau/preparing-for-analysis?ex=18</a:t>
            </a:r>
            <a:r>
              <a:rPr b="0" lang="en-US" sz="3200" spc="-1" strike="noStrike">
                <a:solidFill>
                  <a:srgbClr val="6eac1c"/>
                </a:solidFill>
                <a:latin typeface="Arial"/>
                <a:ea typeface="DejaVu Sans"/>
              </a:rPr>
              <a:t> </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Datacamp course </a:t>
            </a:r>
            <a:endParaRPr b="0" lang="en-US" sz="4400" spc="-1" strike="noStrike">
              <a:latin typeface="Arial"/>
            </a:endParaRPr>
          </a:p>
        </p:txBody>
      </p:sp>
      <p:sp>
        <p:nvSpPr>
          <p:cNvPr id="922" name="CustomShape 2"/>
          <p:cNvSpPr/>
          <p:nvPr/>
        </p:nvSpPr>
        <p:spPr>
          <a:xfrm>
            <a:off x="609480" y="1604520"/>
            <a:ext cx="10969920" cy="397476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u="sng" baseline="-33000">
                <a:solidFill>
                  <a:srgbClr val="6eac1c"/>
                </a:solidFill>
                <a:uFillTx/>
                <a:latin typeface="Arial"/>
                <a:ea typeface="DejaVu Sans"/>
                <a:hlinkClick r:id="rId1"/>
              </a:rPr>
              <a:t>https://app.datacamp.com/learn/courses/case-study-analyzing-customer-churn-in-tableau</a:t>
            </a:r>
            <a:r>
              <a:rPr b="0" lang="en-US" sz="3200" spc="-1" strike="noStrike" baseline="-33000">
                <a:solidFill>
                  <a:srgbClr val="6eac1c"/>
                </a:solidFill>
                <a:latin typeface="Arial"/>
                <a:ea typeface="DejaVu Sans"/>
              </a:rPr>
              <a:t> </a:t>
            </a:r>
            <a:endParaRPr b="0" lang="en-US" sz="3200" spc="-1" strike="noStrike">
              <a:latin typeface="Arial"/>
            </a:endParaRPr>
          </a:p>
        </p:txBody>
      </p:sp>
      <p:pic>
        <p:nvPicPr>
          <p:cNvPr id="923" name="" descr=""/>
          <p:cNvPicPr/>
          <p:nvPr/>
        </p:nvPicPr>
        <p:blipFill>
          <a:blip r:embed="rId2"/>
          <a:stretch/>
        </p:blipFill>
        <p:spPr>
          <a:xfrm>
            <a:off x="2055960" y="2834640"/>
            <a:ext cx="8274240" cy="21211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CustomShape 1"/>
          <p:cNvSpPr/>
          <p:nvPr/>
        </p:nvSpPr>
        <p:spPr>
          <a:xfrm>
            <a:off x="609480" y="273600"/>
            <a:ext cx="10969920" cy="1142280"/>
          </a:xfrm>
          <a:prstGeom prst="rect">
            <a:avLst/>
          </a:prstGeom>
          <a:noFill/>
          <a:ln>
            <a:noFill/>
          </a:ln>
        </p:spPr>
        <p:style>
          <a:lnRef idx="0"/>
          <a:fillRef idx="0"/>
          <a:effectRef idx="0"/>
          <a:fontRef idx="minor"/>
        </p:style>
      </p:sp>
      <p:sp>
        <p:nvSpPr>
          <p:cNvPr id="763" name="CustomShape 2"/>
          <p:cNvSpPr/>
          <p:nvPr/>
        </p:nvSpPr>
        <p:spPr>
          <a:xfrm>
            <a:off x="609480" y="1604520"/>
            <a:ext cx="5352480" cy="3975480"/>
          </a:xfrm>
          <a:prstGeom prst="rect">
            <a:avLst/>
          </a:prstGeom>
          <a:noFill/>
          <a:ln>
            <a:noFill/>
          </a:ln>
        </p:spPr>
        <p:style>
          <a:lnRef idx="0"/>
          <a:fillRef idx="0"/>
          <a:effectRef idx="0"/>
          <a:fontRef idx="minor"/>
        </p:style>
      </p:sp>
      <p:sp>
        <p:nvSpPr>
          <p:cNvPr id="764" name="CustomShape 3"/>
          <p:cNvSpPr/>
          <p:nvPr/>
        </p:nvSpPr>
        <p:spPr>
          <a:xfrm>
            <a:off x="6231960" y="1604520"/>
            <a:ext cx="5352480" cy="3975480"/>
          </a:xfrm>
          <a:prstGeom prst="rect">
            <a:avLst/>
          </a:prstGeom>
          <a:noFill/>
          <a:ln>
            <a:noFill/>
          </a:ln>
        </p:spPr>
        <p:style>
          <a:lnRef idx="0"/>
          <a:fillRef idx="0"/>
          <a:effectRef idx="0"/>
          <a:fontRef idx="minor"/>
        </p:style>
      </p:sp>
      <p:pic>
        <p:nvPicPr>
          <p:cNvPr id="765" name="" descr=""/>
          <p:cNvPicPr/>
          <p:nvPr/>
        </p:nvPicPr>
        <p:blipFill>
          <a:blip r:embed="rId1"/>
          <a:stretch/>
        </p:blipFill>
        <p:spPr>
          <a:xfrm>
            <a:off x="1890000" y="1924560"/>
            <a:ext cx="8532360" cy="44744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CustomShape 1"/>
          <p:cNvSpPr/>
          <p:nvPr/>
        </p:nvSpPr>
        <p:spPr>
          <a:xfrm>
            <a:off x="609480" y="273600"/>
            <a:ext cx="10969920" cy="1142280"/>
          </a:xfrm>
          <a:prstGeom prst="rect">
            <a:avLst/>
          </a:prstGeom>
          <a:noFill/>
          <a:ln>
            <a:noFill/>
          </a:ln>
        </p:spPr>
        <p:style>
          <a:lnRef idx="0"/>
          <a:fillRef idx="0"/>
          <a:effectRef idx="0"/>
          <a:fontRef idx="minor"/>
        </p:style>
      </p:sp>
      <p:pic>
        <p:nvPicPr>
          <p:cNvPr id="925" name="" descr=""/>
          <p:cNvPicPr/>
          <p:nvPr/>
        </p:nvPicPr>
        <p:blipFill>
          <a:blip r:embed="rId1"/>
          <a:stretch/>
        </p:blipFill>
        <p:spPr>
          <a:xfrm>
            <a:off x="3200400" y="2149200"/>
            <a:ext cx="5988960" cy="3975840"/>
          </a:xfrm>
          <a:prstGeom prst="rect">
            <a:avLst/>
          </a:prstGeom>
          <a:ln>
            <a:noFill/>
          </a:ln>
        </p:spPr>
      </p:pic>
      <p:sp>
        <p:nvSpPr>
          <p:cNvPr id="926" name="CustomShape 2"/>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How to?</a:t>
            </a:r>
            <a:endParaRPr b="0" lang="en-US" sz="4400" spc="-1" strike="noStrike">
              <a:latin typeface="Arial"/>
            </a:endParaRPr>
          </a:p>
        </p:txBody>
      </p:sp>
      <p:sp>
        <p:nvSpPr>
          <p:cNvPr id="927" name="CustomShape 3"/>
          <p:cNvSpPr/>
          <p:nvPr/>
        </p:nvSpPr>
        <p:spPr>
          <a:xfrm>
            <a:off x="457200" y="6492240"/>
            <a:ext cx="85734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2"/>
              </a:rPr>
              <a:t>https://www.youtube.com/playlist?list=PL_t5OlLHbVGxFSiWXUsEQrDPvFd1Nhxiu</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KimberlyFessel</a:t>
            </a:r>
            <a:endParaRPr b="0" lang="en-US" sz="4400" spc="-1" strike="noStrike">
              <a:latin typeface="Arial"/>
            </a:endParaRPr>
          </a:p>
        </p:txBody>
      </p:sp>
      <p:sp>
        <p:nvSpPr>
          <p:cNvPr id="929" name="CustomShape 2"/>
          <p:cNvSpPr/>
          <p:nvPr/>
        </p:nvSpPr>
        <p:spPr>
          <a:xfrm>
            <a:off x="609480" y="1604520"/>
            <a:ext cx="10971000" cy="39758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https://www.youtube.com/watch?v=uZlMNUPA26E</a:t>
            </a:r>
            <a:r>
              <a:rPr b="0" lang="en-US" sz="3200" spc="-1" strike="noStrike">
                <a:solidFill>
                  <a:srgbClr val="6eac1c"/>
                </a:solidFill>
                <a:latin typeface="Arial"/>
                <a:ea typeface="DejaVu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CustomShape 1"/>
          <p:cNvSpPr/>
          <p:nvPr/>
        </p:nvSpPr>
        <p:spPr>
          <a:xfrm>
            <a:off x="609480" y="273600"/>
            <a:ext cx="109710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Tailored training</a:t>
            </a:r>
            <a:endParaRPr b="0" lang="en-US" sz="4400" spc="-1" strike="noStrike">
              <a:latin typeface="Arial"/>
            </a:endParaRPr>
          </a:p>
        </p:txBody>
      </p:sp>
      <p:sp>
        <p:nvSpPr>
          <p:cNvPr id="931" name="CustomShape 2"/>
          <p:cNvSpPr/>
          <p:nvPr/>
        </p:nvSpPr>
        <p:spPr>
          <a:xfrm>
            <a:off x="609480" y="1604520"/>
            <a:ext cx="10971000" cy="397584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https://www.tableau.com/learn/learning-quiz</a:t>
            </a:r>
            <a:r>
              <a:rPr b="0" lang="en-US" sz="3200" spc="-1" strike="noStrike">
                <a:solidFill>
                  <a:srgbClr val="6eac1c"/>
                </a:solidFill>
                <a:latin typeface="Arial"/>
                <a:ea typeface="DejaVu Sans"/>
              </a:rPr>
              <a:t> </a:t>
            </a:r>
            <a:endParaRPr b="0" lang="en-US" sz="3200" spc="-1" strike="noStrike">
              <a:latin typeface="Arial"/>
            </a:endParaRPr>
          </a:p>
        </p:txBody>
      </p:sp>
      <p:pic>
        <p:nvPicPr>
          <p:cNvPr id="932" name="" descr=""/>
          <p:cNvPicPr/>
          <p:nvPr/>
        </p:nvPicPr>
        <p:blipFill>
          <a:blip r:embed="rId2"/>
          <a:stretch/>
        </p:blipFill>
        <p:spPr>
          <a:xfrm>
            <a:off x="270720" y="3017880"/>
            <a:ext cx="11523600" cy="31986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609480" y="273600"/>
            <a:ext cx="10969920" cy="1142280"/>
          </a:xfrm>
          <a:prstGeom prst="rect">
            <a:avLst/>
          </a:prstGeom>
          <a:noFill/>
          <a:ln>
            <a:noFill/>
          </a:ln>
        </p:spPr>
        <p:style>
          <a:lnRef idx="0"/>
          <a:fillRef idx="0"/>
          <a:effectRef idx="0"/>
          <a:fontRef idx="minor"/>
        </p:style>
      </p:sp>
      <p:sp>
        <p:nvSpPr>
          <p:cNvPr id="767" name="CustomShape 2"/>
          <p:cNvSpPr/>
          <p:nvPr/>
        </p:nvSpPr>
        <p:spPr>
          <a:xfrm>
            <a:off x="609480" y="1604520"/>
            <a:ext cx="5352480" cy="3975480"/>
          </a:xfrm>
          <a:prstGeom prst="rect">
            <a:avLst/>
          </a:prstGeom>
          <a:noFill/>
          <a:ln>
            <a:noFill/>
          </a:ln>
        </p:spPr>
        <p:style>
          <a:lnRef idx="0"/>
          <a:fillRef idx="0"/>
          <a:effectRef idx="0"/>
          <a:fontRef idx="minor"/>
        </p:style>
      </p:sp>
      <p:sp>
        <p:nvSpPr>
          <p:cNvPr id="768" name="CustomShape 3"/>
          <p:cNvSpPr/>
          <p:nvPr/>
        </p:nvSpPr>
        <p:spPr>
          <a:xfrm>
            <a:off x="6231960" y="1604520"/>
            <a:ext cx="5352480" cy="3975480"/>
          </a:xfrm>
          <a:prstGeom prst="rect">
            <a:avLst/>
          </a:prstGeom>
          <a:noFill/>
          <a:ln>
            <a:noFill/>
          </a:ln>
        </p:spPr>
        <p:style>
          <a:lnRef idx="0"/>
          <a:fillRef idx="0"/>
          <a:effectRef idx="0"/>
          <a:fontRef idx="minor"/>
        </p:style>
      </p:sp>
      <p:pic>
        <p:nvPicPr>
          <p:cNvPr id="769" name="" descr=""/>
          <p:cNvPicPr/>
          <p:nvPr/>
        </p:nvPicPr>
        <p:blipFill>
          <a:blip r:embed="rId1"/>
          <a:stretch/>
        </p:blipFill>
        <p:spPr>
          <a:xfrm>
            <a:off x="3840480" y="1956600"/>
            <a:ext cx="6711120" cy="43801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0" name="" descr=""/>
          <p:cNvPicPr/>
          <p:nvPr/>
        </p:nvPicPr>
        <p:blipFill>
          <a:blip r:embed="rId1"/>
          <a:stretch/>
        </p:blipFill>
        <p:spPr>
          <a:xfrm>
            <a:off x="609120" y="1749960"/>
            <a:ext cx="5352480" cy="3684240"/>
          </a:xfrm>
          <a:prstGeom prst="rect">
            <a:avLst/>
          </a:prstGeom>
          <a:ln>
            <a:noFill/>
          </a:ln>
        </p:spPr>
      </p:pic>
      <p:sp>
        <p:nvSpPr>
          <p:cNvPr id="771" name="CustomShape 1"/>
          <p:cNvSpPr/>
          <p:nvPr/>
        </p:nvSpPr>
        <p:spPr>
          <a:xfrm>
            <a:off x="609480" y="273600"/>
            <a:ext cx="10969920" cy="1142280"/>
          </a:xfrm>
          <a:prstGeom prst="rect">
            <a:avLst/>
          </a:prstGeom>
          <a:noFill/>
          <a:ln>
            <a:noFill/>
          </a:ln>
        </p:spPr>
        <p:style>
          <a:lnRef idx="0"/>
          <a:fillRef idx="0"/>
          <a:effectRef idx="0"/>
          <a:fontRef idx="minor"/>
        </p:style>
      </p:sp>
      <p:sp>
        <p:nvSpPr>
          <p:cNvPr id="772" name="CustomShape 2"/>
          <p:cNvSpPr/>
          <p:nvPr/>
        </p:nvSpPr>
        <p:spPr>
          <a:xfrm>
            <a:off x="6231960" y="1604520"/>
            <a:ext cx="5352480" cy="189504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773" name="CustomShape 3"/>
          <p:cNvSpPr/>
          <p:nvPr/>
        </p:nvSpPr>
        <p:spPr>
          <a:xfrm>
            <a:off x="6231960" y="3682080"/>
            <a:ext cx="5352480" cy="1895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4" name="" descr=""/>
          <p:cNvPicPr/>
          <p:nvPr/>
        </p:nvPicPr>
        <p:blipFill>
          <a:blip r:embed="rId1"/>
          <a:stretch/>
        </p:blipFill>
        <p:spPr>
          <a:xfrm>
            <a:off x="609120" y="1749960"/>
            <a:ext cx="5352480" cy="3684240"/>
          </a:xfrm>
          <a:prstGeom prst="rect">
            <a:avLst/>
          </a:prstGeom>
          <a:ln>
            <a:noFill/>
          </a:ln>
        </p:spPr>
      </p:pic>
      <p:sp>
        <p:nvSpPr>
          <p:cNvPr id="775" name="CustomShape 1"/>
          <p:cNvSpPr/>
          <p:nvPr/>
        </p:nvSpPr>
        <p:spPr>
          <a:xfrm>
            <a:off x="609480" y="273600"/>
            <a:ext cx="10969920" cy="1142280"/>
          </a:xfrm>
          <a:prstGeom prst="rect">
            <a:avLst/>
          </a:prstGeom>
          <a:noFill/>
          <a:ln>
            <a:noFill/>
          </a:ln>
        </p:spPr>
        <p:style>
          <a:lnRef idx="0"/>
          <a:fillRef idx="0"/>
          <a:effectRef idx="0"/>
          <a:fontRef idx="minor"/>
        </p:style>
      </p:sp>
      <p:sp>
        <p:nvSpPr>
          <p:cNvPr id="776" name="CustomShape 2"/>
          <p:cNvSpPr/>
          <p:nvPr/>
        </p:nvSpPr>
        <p:spPr>
          <a:xfrm>
            <a:off x="6231960" y="1604520"/>
            <a:ext cx="5352480" cy="189504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2"/>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777" name="CustomShape 3"/>
          <p:cNvSpPr/>
          <p:nvPr/>
        </p:nvSpPr>
        <p:spPr>
          <a:xfrm>
            <a:off x="6231960" y="3682080"/>
            <a:ext cx="5352480" cy="1895040"/>
          </a:xfrm>
          <a:prstGeom prst="rect">
            <a:avLst/>
          </a:prstGeom>
          <a:noFill/>
          <a:ln>
            <a:noFill/>
          </a:ln>
        </p:spPr>
        <p:style>
          <a:lnRef idx="0"/>
          <a:fillRef idx="0"/>
          <a:effectRef idx="0"/>
          <a:fontRef idx="minor"/>
        </p:style>
        <p:txBody>
          <a:bodyPr lIns="0" rIns="0" tIns="0" bIns="0">
            <a:normAutofit fontScale="17000"/>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Everything is relative. You can’t say a town is more dangerous than another because the first one had two robberies and the other only had one. What if the first town has 1,000 times the population that of the first? It is often more useful to think in terms of percentages and rates rather than absolutes and totals.</a:t>
            </a: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CustomShape 1"/>
          <p:cNvSpPr/>
          <p:nvPr/>
        </p:nvSpPr>
        <p:spPr>
          <a:xfrm>
            <a:off x="609480" y="273600"/>
            <a:ext cx="10969920" cy="1142280"/>
          </a:xfrm>
          <a:prstGeom prst="rect">
            <a:avLst/>
          </a:prstGeom>
          <a:noFill/>
          <a:ln>
            <a:noFill/>
          </a:ln>
        </p:spPr>
        <p:style>
          <a:lnRef idx="0"/>
          <a:fillRef idx="0"/>
          <a:effectRef idx="0"/>
          <a:fontRef idx="minor"/>
        </p:style>
      </p:sp>
      <p:sp>
        <p:nvSpPr>
          <p:cNvPr id="779" name="CustomShape 2"/>
          <p:cNvSpPr/>
          <p:nvPr/>
        </p:nvSpPr>
        <p:spPr>
          <a:xfrm>
            <a:off x="609480" y="1604520"/>
            <a:ext cx="5352480" cy="3975480"/>
          </a:xfrm>
          <a:prstGeom prst="rect">
            <a:avLst/>
          </a:prstGeom>
          <a:noFill/>
          <a:ln>
            <a:noFill/>
          </a:ln>
        </p:spPr>
        <p:style>
          <a:lnRef idx="0"/>
          <a:fillRef idx="0"/>
          <a:effectRef idx="0"/>
          <a:fontRef idx="minor"/>
        </p:style>
      </p:sp>
      <p:sp>
        <p:nvSpPr>
          <p:cNvPr id="780" name="CustomShape 3"/>
          <p:cNvSpPr/>
          <p:nvPr/>
        </p:nvSpPr>
        <p:spPr>
          <a:xfrm>
            <a:off x="6231960" y="1604520"/>
            <a:ext cx="5352480" cy="189504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u="sng">
                <a:solidFill>
                  <a:srgbClr val="6eac1c"/>
                </a:solidFill>
                <a:uFillTx/>
                <a:latin typeface="Arial"/>
                <a:ea typeface="DejaVu Sans"/>
                <a:hlinkClick r:id="rId1"/>
              </a:rPr>
              <a:t>https://flowingdata.com/2017/02/09/how-to-spot-visualization-lies/</a:t>
            </a:r>
            <a:r>
              <a:rPr b="0" lang="en-US" sz="3200" spc="-1" strike="noStrike">
                <a:solidFill>
                  <a:srgbClr val="6eac1c"/>
                </a:solidFill>
                <a:latin typeface="Arial"/>
                <a:ea typeface="DejaVu Sans"/>
              </a:rPr>
              <a:t> </a:t>
            </a:r>
            <a:endParaRPr b="0" lang="en-US" sz="3200" spc="-1" strike="noStrike">
              <a:latin typeface="Arial"/>
            </a:endParaRPr>
          </a:p>
        </p:txBody>
      </p:sp>
      <p:sp>
        <p:nvSpPr>
          <p:cNvPr id="781" name="CustomShape 4"/>
          <p:cNvSpPr/>
          <p:nvPr/>
        </p:nvSpPr>
        <p:spPr>
          <a:xfrm>
            <a:off x="6231960" y="3682080"/>
            <a:ext cx="5352480" cy="1895040"/>
          </a:xfrm>
          <a:prstGeom prst="rect">
            <a:avLst/>
          </a:prstGeom>
          <a:noFill/>
          <a:ln>
            <a:noFill/>
          </a:ln>
        </p:spPr>
        <p:style>
          <a:lnRef idx="0"/>
          <a:fillRef idx="0"/>
          <a:effectRef idx="0"/>
          <a:fontRef idx="minor"/>
        </p:style>
      </p:sp>
      <p:pic>
        <p:nvPicPr>
          <p:cNvPr id="782" name="" descr=""/>
          <p:cNvPicPr/>
          <p:nvPr/>
        </p:nvPicPr>
        <p:blipFill>
          <a:blip r:embed="rId2"/>
          <a:stretch/>
        </p:blipFill>
        <p:spPr>
          <a:xfrm>
            <a:off x="2179800" y="1553040"/>
            <a:ext cx="2207520" cy="39315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22388</TotalTime>
  <Application>LibreOffice/6.4.7.2$Linux_X86_64 LibreOffice_project/40$Build-2</Application>
  <Words>2040</Words>
  <Paragraphs>591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2021-02-25T12:42:18Z</dcterms:created>
  <dc:creator>santarabantoosoo</dc:creator>
  <dc:description/>
  <dc:language>en-US</dc:language>
  <cp:lastModifiedBy/>
  <dcterms:modified xsi:type="dcterms:W3CDTF">2022-02-06T17:11:54Z</dcterms:modified>
  <cp:revision>766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139</vt:i4>
  </property>
</Properties>
</file>